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313" r:id="rId6"/>
    <p:sldId id="318" r:id="rId7"/>
    <p:sldId id="314" r:id="rId8"/>
    <p:sldId id="316" r:id="rId9"/>
    <p:sldId id="317" r:id="rId10"/>
    <p:sldId id="315" r:id="rId11"/>
    <p:sldId id="312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B7597AB-5496-4225-A12A-1DA0F749078F}">
          <p14:sldIdLst>
            <p14:sldId id="257"/>
            <p14:sldId id="313"/>
            <p14:sldId id="318"/>
            <p14:sldId id="314"/>
            <p14:sldId id="316"/>
            <p14:sldId id="317"/>
            <p14:sldId id="315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an Pachnicke" initials="SP" lastIdx="9" clrIdx="0">
    <p:extLst>
      <p:ext uri="{19B8F6BF-5375-455C-9EA6-DF929625EA0E}">
        <p15:presenceInfo xmlns:p15="http://schemas.microsoft.com/office/powerpoint/2012/main" userId="1e3b94e69c6667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4DAF4A"/>
    <a:srgbClr val="4472C4"/>
    <a:srgbClr val="377EB8"/>
    <a:srgbClr val="E41A1C"/>
    <a:srgbClr val="848484"/>
    <a:srgbClr val="003D86"/>
    <a:srgbClr val="EDEEF5"/>
    <a:srgbClr val="1F78B4"/>
    <a:srgbClr val="BBB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1" autoAdjust="0"/>
    <p:restoredTop sz="90000" autoAdjust="0"/>
  </p:normalViewPr>
  <p:slideViewPr>
    <p:cSldViewPr snapToGrid="0">
      <p:cViewPr>
        <p:scale>
          <a:sx n="100" d="100"/>
          <a:sy n="100" d="100"/>
        </p:scale>
        <p:origin x="728" y="5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349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0E20B89-F6AD-9585-A7C8-39FA7AEB8C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AE115AE-996D-F50D-3AB2-E7F4F16192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2737C-6378-4B3C-8686-01A950D6CD76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352A3CD-4241-8D9A-4945-DE824A834F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CD34F2-C353-A2B3-8FAB-96A290565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14006-EA4A-4D15-9110-35D81BE81C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36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384E1-0E85-4539-AA48-113A52B7A178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ED162-154E-432B-89DE-4E5A47745E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92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ED162-154E-432B-89DE-4E5A47745EF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11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BB7097-9D3F-2D84-2866-E125E02BAC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3360" y="1940199"/>
            <a:ext cx="9144000" cy="1360594"/>
          </a:xfrm>
          <a:prstGeom prst="rect">
            <a:avLst/>
          </a:prstGeom>
        </p:spPr>
        <p:txBody>
          <a:bodyPr anchor="t"/>
          <a:lstStyle>
            <a:lvl1pPr algn="ctr">
              <a:defRPr sz="3200"/>
            </a:lvl1pPr>
          </a:lstStyle>
          <a:p>
            <a:r>
              <a:rPr lang="en-US" noProof="0" err="1"/>
              <a:t>Hier</a:t>
            </a:r>
            <a:r>
              <a:rPr lang="en-US" noProof="0"/>
              <a:t> den </a:t>
            </a:r>
            <a:r>
              <a:rPr lang="en-US" noProof="0" err="1"/>
              <a:t>Titel</a:t>
            </a:r>
            <a:r>
              <a:rPr lang="en-US" noProof="0"/>
              <a:t> der </a:t>
            </a:r>
            <a:r>
              <a:rPr lang="en-US" noProof="0" err="1"/>
              <a:t>heutigen</a:t>
            </a:r>
            <a:r>
              <a:rPr lang="en-US" noProof="0"/>
              <a:t> </a:t>
            </a:r>
            <a:r>
              <a:rPr lang="en-US" noProof="0" err="1"/>
              <a:t>Präsi</a:t>
            </a:r>
            <a:r>
              <a:rPr lang="en-US" noProof="0"/>
              <a:t> </a:t>
            </a:r>
            <a:r>
              <a:rPr lang="en-US" noProof="0" err="1"/>
              <a:t>einfügen</a:t>
            </a:r>
            <a:endParaRPr lang="en-US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5EA3141-E9F5-7950-D225-459BAD44E5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8833" y="1204190"/>
            <a:ext cx="7773054" cy="455859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err="1"/>
              <a:t>Übergeordnetes</a:t>
            </a:r>
            <a:r>
              <a:rPr lang="en-US" noProof="0"/>
              <a:t> Thema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685FC3-ED1D-269B-8728-8B1DC1A2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217" y="6239593"/>
            <a:ext cx="506583" cy="365125"/>
          </a:xfrm>
          <a:prstGeom prst="rect">
            <a:avLst/>
          </a:prstGeom>
        </p:spPr>
        <p:txBody>
          <a:bodyPr/>
          <a:lstStyle/>
          <a:p>
            <a:fld id="{AEFD9254-4CAA-46A1-94D4-A59CDE63F54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8D78CD15-3B60-8664-B3B0-8D8DEBB8D0DA}"/>
              </a:ext>
            </a:extLst>
          </p:cNvPr>
          <p:cNvSpPr txBox="1">
            <a:spLocks/>
          </p:cNvSpPr>
          <p:nvPr userDrawn="1"/>
        </p:nvSpPr>
        <p:spPr>
          <a:xfrm>
            <a:off x="2943185" y="4639755"/>
            <a:ext cx="6164350" cy="1060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Chair of Communications</a:t>
            </a:r>
          </a:p>
          <a:p>
            <a:r>
              <a:rPr lang="en-US" sz="1600" b="1" dirty="0"/>
              <a:t>Department of Electrical and Information Engineering</a:t>
            </a:r>
          </a:p>
          <a:p>
            <a:r>
              <a:rPr lang="en-US" sz="1600" b="1" dirty="0"/>
              <a:t>CAU Kiel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C1BB72D6-E82A-97E7-5EB3-10038EE26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142" y="-356748"/>
            <a:ext cx="12293996" cy="1512168"/>
          </a:xfrm>
          <a:prstGeom prst="rect">
            <a:avLst/>
          </a:prstGeom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C4AEC565-6B05-0B7D-0F2B-2947951AF9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52" b="22809"/>
          <a:stretch/>
        </p:blipFill>
        <p:spPr>
          <a:xfrm>
            <a:off x="8807624" y="3654748"/>
            <a:ext cx="3384376" cy="3203252"/>
          </a:xfrm>
          <a:prstGeom prst="rect">
            <a:avLst/>
          </a:prstGeom>
        </p:spPr>
      </p:pic>
      <p:pic>
        <p:nvPicPr>
          <p:cNvPr id="12" name="Grafik 11" descr="Ein Bild, das Text enthält.&#10;&#10;Automatisch generierte Beschreibung">
            <a:extLst>
              <a:ext uri="{FF2B5EF4-FFF2-40B4-BE49-F238E27FC236}">
                <a16:creationId xmlns:a16="http://schemas.microsoft.com/office/drawing/2014/main" id="{6ADB469A-7C4B-239F-3BC5-60CD1E2132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660" y="6048246"/>
            <a:ext cx="730000" cy="447486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F763CFED-8AFC-12F1-A6A5-F237BFF0845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8911" y="6185828"/>
            <a:ext cx="901538" cy="309904"/>
          </a:xfrm>
          <a:prstGeom prst="rect">
            <a:avLst/>
          </a:prstGeom>
        </p:spPr>
      </p:pic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8A6E8B0-49E3-BAD1-774C-9B5AC34935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13825" y="3557208"/>
            <a:ext cx="6164350" cy="8112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FB5399B-86EA-4CAA-9117-328846FC93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04" y="6020650"/>
            <a:ext cx="496296" cy="5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4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71762C-4A0F-01C9-4C86-9C3FB2DE6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8585"/>
            <a:ext cx="7367853" cy="44666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US" noProof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31D5A6FC-8C46-8869-3792-1D8B503F9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19" y="105960"/>
            <a:ext cx="9317003" cy="631083"/>
          </a:xfrm>
          <a:prstGeom prst="rect">
            <a:avLst/>
          </a:prstGeom>
        </p:spPr>
        <p:txBody>
          <a:bodyPr/>
          <a:lstStyle>
            <a:lvl1pPr>
              <a:defRPr sz="3600" i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9A65FCC-B512-B866-D442-D4679F79F0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776912"/>
            <a:ext cx="10461625" cy="236083"/>
          </a:xfrm>
        </p:spPr>
        <p:txBody>
          <a:bodyPr>
            <a:noAutofit/>
          </a:bodyPr>
          <a:lstStyle>
            <a:lvl1pPr marL="0" indent="0" algn="l">
              <a:buNone/>
              <a:defRPr sz="1000"/>
            </a:lvl1pPr>
          </a:lstStyle>
          <a:p>
            <a:pPr lvl="0"/>
            <a:r>
              <a:rPr lang="en-US"/>
              <a:t>[1]: QUELLEN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53D825ED-9131-4BCB-5E0D-36F3F21FD7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8075" y="6198412"/>
            <a:ext cx="730000" cy="447486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1C08976D-2C55-A77D-EE8C-586E15595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39593"/>
            <a:ext cx="117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9D82F07D-7812-40EF-87DC-9F75FD2CC678}" type="datetime5">
              <a:rPr lang="en-US" smtClean="0"/>
              <a:t>10-Mar-25</a:t>
            </a:fld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41396589-465D-65DE-2092-315FB3CF1E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553" y="6239593"/>
            <a:ext cx="4240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de-DE"/>
              <a:t>Silas Oettinghaus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9A8409D7-F808-D370-1380-33DF5DEEC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7217" y="6239593"/>
            <a:ext cx="5065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AEFD9254-4CAA-46A1-94D4-A59CDE63F54F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6AE1C389-ADCE-14AD-5227-430E30851673}"/>
              </a:ext>
            </a:extLst>
          </p:cNvPr>
          <p:cNvCxnSpPr>
            <a:cxnSpLocks/>
          </p:cNvCxnSpPr>
          <p:nvPr userDrawn="1"/>
        </p:nvCxnSpPr>
        <p:spPr>
          <a:xfrm>
            <a:off x="838200" y="6047459"/>
            <a:ext cx="10515600" cy="0"/>
          </a:xfrm>
          <a:prstGeom prst="line">
            <a:avLst/>
          </a:prstGeom>
          <a:ln w="12700">
            <a:solidFill>
              <a:srgbClr val="003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>
            <a:extLst>
              <a:ext uri="{FF2B5EF4-FFF2-40B4-BE49-F238E27FC236}">
                <a16:creationId xmlns:a16="http://schemas.microsoft.com/office/drawing/2014/main" id="{EB54B395-7D57-4A70-AF83-28E9D2E31D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3" y="6197958"/>
            <a:ext cx="442700" cy="44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1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31D5A6FC-8C46-8869-3792-1D8B503F9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19" y="105960"/>
            <a:ext cx="9317003" cy="631083"/>
          </a:xfrm>
          <a:prstGeom prst="rect">
            <a:avLst/>
          </a:prstGeom>
        </p:spPr>
        <p:txBody>
          <a:bodyPr/>
          <a:lstStyle>
            <a:lvl1pPr>
              <a:defRPr sz="3600" i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9A65FCC-B512-B866-D442-D4679F79F0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776912"/>
            <a:ext cx="10461625" cy="236083"/>
          </a:xfrm>
        </p:spPr>
        <p:txBody>
          <a:bodyPr>
            <a:noAutofit/>
          </a:bodyPr>
          <a:lstStyle>
            <a:lvl1pPr marL="0" indent="0" algn="l">
              <a:buNone/>
              <a:defRPr sz="1000"/>
            </a:lvl1pPr>
          </a:lstStyle>
          <a:p>
            <a:pPr lvl="0"/>
            <a:r>
              <a:rPr lang="en-US"/>
              <a:t>[1]: QUELLEN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9FFFF40-2C80-4427-E484-D5E1308EF3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030119"/>
            <a:ext cx="4032000" cy="2880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56736BC8-39DC-45FD-CFE6-6725E2CEA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39593"/>
            <a:ext cx="117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001F717A-54A1-4683-9198-DFF9AC7BA087}" type="datetime5">
              <a:rPr lang="en-US" smtClean="0"/>
              <a:t>10-Mar-25</a:t>
            </a:fld>
            <a:endParaRPr lang="de-DE"/>
          </a:p>
        </p:txBody>
      </p:sp>
      <p:sp>
        <p:nvSpPr>
          <p:cNvPr id="18" name="Fußzeilenplatzhalter 4">
            <a:extLst>
              <a:ext uri="{FF2B5EF4-FFF2-40B4-BE49-F238E27FC236}">
                <a16:creationId xmlns:a16="http://schemas.microsoft.com/office/drawing/2014/main" id="{8A52D202-4E1B-D0F6-D41A-F49E0CE5B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4553" y="6239593"/>
            <a:ext cx="4240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de-DE"/>
              <a:t>Silas Oettinghaus</a:t>
            </a: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BF843617-D808-81BB-1598-FAAD78015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7217" y="6239593"/>
            <a:ext cx="5065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D86"/>
                </a:solidFill>
                <a:latin typeface="Avenir Next LT Pro" panose="020B0504020202020204" pitchFamily="34" charset="0"/>
              </a:defRPr>
            </a:lvl1pPr>
          </a:lstStyle>
          <a:p>
            <a:fld id="{AEFD9254-4CAA-46A1-94D4-A59CDE63F54F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61439B02-AB42-FF14-8199-A295277977F1}"/>
              </a:ext>
            </a:extLst>
          </p:cNvPr>
          <p:cNvCxnSpPr>
            <a:cxnSpLocks/>
          </p:cNvCxnSpPr>
          <p:nvPr userDrawn="1"/>
        </p:nvCxnSpPr>
        <p:spPr>
          <a:xfrm>
            <a:off x="838200" y="6047459"/>
            <a:ext cx="10515600" cy="0"/>
          </a:xfrm>
          <a:prstGeom prst="line">
            <a:avLst/>
          </a:prstGeom>
          <a:ln w="12700">
            <a:solidFill>
              <a:srgbClr val="003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 descr="Ein Bild, das Text enthält.&#10;&#10;Automatisch generierte Beschreibung">
            <a:extLst>
              <a:ext uri="{FF2B5EF4-FFF2-40B4-BE49-F238E27FC236}">
                <a16:creationId xmlns:a16="http://schemas.microsoft.com/office/drawing/2014/main" id="{A9270943-C30E-CEAE-078F-7C363D445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8075" y="6198412"/>
            <a:ext cx="730000" cy="447486"/>
          </a:xfrm>
          <a:prstGeom prst="rect">
            <a:avLst/>
          </a:prstGeom>
        </p:spPr>
      </p:pic>
      <p:sp>
        <p:nvSpPr>
          <p:cNvPr id="23" name="Bildplatzhalter 6">
            <a:extLst>
              <a:ext uri="{FF2B5EF4-FFF2-40B4-BE49-F238E27FC236}">
                <a16:creationId xmlns:a16="http://schemas.microsoft.com/office/drawing/2014/main" id="{FA7C3CE3-D527-AAF6-D882-24E3519706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82187" y="2025857"/>
            <a:ext cx="4032000" cy="2880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F4EEE1F-6426-45CE-81F8-B9D5E85D88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152" y="5057507"/>
            <a:ext cx="753179" cy="49259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DB15B60-8F19-4B5B-8A15-61CE93F545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39634" y="5057507"/>
            <a:ext cx="753179" cy="492599"/>
          </a:xfrm>
          <a:prstGeom prst="rect">
            <a:avLst/>
          </a:prstGeom>
        </p:spPr>
      </p:pic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60DB93A-B36B-41C0-9185-6E6359E89EA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46570" y="2025857"/>
            <a:ext cx="1159247" cy="866775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0C31B53-A232-44E5-99B7-705D06E57D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6138" y="1120775"/>
            <a:ext cx="10368049" cy="7334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err="1"/>
              <a:t>bla</a:t>
            </a:r>
            <a:endParaRPr lang="de-DE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867969B6-DCCD-4498-A77A-04D5575FFA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3" y="6197958"/>
            <a:ext cx="442700" cy="44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0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CD022AB-5E18-C376-0E5E-A4A9DCE387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7733" y="-177801"/>
            <a:ext cx="12302067" cy="3284984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8F0F0457-B2D0-B269-0D30-57AEA3C756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-253269"/>
            <a:ext cx="1847528" cy="635088"/>
          </a:xfrm>
          <a:prstGeom prst="rect">
            <a:avLst/>
          </a:prstGeom>
        </p:spPr>
      </p:pic>
      <p:pic>
        <p:nvPicPr>
          <p:cNvPr id="6" name="Picture 17">
            <a:extLst>
              <a:ext uri="{FF2B5EF4-FFF2-40B4-BE49-F238E27FC236}">
                <a16:creationId xmlns:a16="http://schemas.microsoft.com/office/drawing/2014/main" id="{6A7172E7-27BA-940E-AB6F-69B288469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52" b="22809"/>
          <a:stretch/>
        </p:blipFill>
        <p:spPr>
          <a:xfrm>
            <a:off x="8807624" y="3654748"/>
            <a:ext cx="3384376" cy="3203252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54E7B987-9ED1-EE42-E723-C94EEBFACD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660" y="6048246"/>
            <a:ext cx="730000" cy="447486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55FF7C94-0382-C406-AED8-5B30B06138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8911" y="6185828"/>
            <a:ext cx="901538" cy="30990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3B3B9272-284B-5138-F6ED-99312D5EADA4}"/>
              </a:ext>
            </a:extLst>
          </p:cNvPr>
          <p:cNvSpPr txBox="1"/>
          <p:nvPr userDrawn="1"/>
        </p:nvSpPr>
        <p:spPr>
          <a:xfrm>
            <a:off x="3585633" y="3429000"/>
            <a:ext cx="50207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i="0" dirty="0">
                <a:latin typeface="Avenir Next LT Pro" panose="020B0504020202020204" pitchFamily="34" charset="77"/>
              </a:rPr>
              <a:t>Thank you for your attention!</a:t>
            </a:r>
          </a:p>
          <a:p>
            <a:pPr lvl="0" algn="ctr"/>
            <a:endParaRPr lang="en-US" sz="2000" b="1" i="0" dirty="0">
              <a:latin typeface="Avenir Next LT Pro" panose="020B0504020202020204" pitchFamily="34" charset="77"/>
            </a:endParaRPr>
          </a:p>
          <a:p>
            <a:pPr lvl="0" algn="ctr"/>
            <a:r>
              <a:rPr lang="en-US" sz="2000" b="0" i="0" dirty="0">
                <a:latin typeface="Avenir Next LT Pro" panose="020B0504020202020204" pitchFamily="34" charset="77"/>
              </a:rPr>
              <a:t>Contact:</a:t>
            </a:r>
          </a:p>
          <a:p>
            <a:pPr lvl="0" algn="ctr"/>
            <a:endParaRPr lang="en-US" sz="2000" b="0" i="0" dirty="0">
              <a:latin typeface="Avenir Next LT Pro" panose="020B0504020202020204" pitchFamily="34" charset="77"/>
            </a:endParaRPr>
          </a:p>
          <a:p>
            <a:pPr lvl="0" algn="ctr"/>
            <a:r>
              <a:rPr lang="en-US" sz="2000" b="1" i="0" dirty="0">
                <a:latin typeface="Avenir Next LT Pro" panose="020B0504020202020204" pitchFamily="34" charset="77"/>
              </a:rPr>
              <a:t>📧 Silas.Oettinghaus@tf.uni-kiel.de</a:t>
            </a:r>
          </a:p>
          <a:p>
            <a:pPr lvl="0" algn="ctr"/>
            <a:endParaRPr lang="en-US" sz="2000" b="1" i="0" dirty="0">
              <a:latin typeface="Avenir Next LT Pro" panose="020B0504020202020204" pitchFamily="34" charset="77"/>
            </a:endParaRPr>
          </a:p>
          <a:p>
            <a:pPr lvl="0" algn="ctr"/>
            <a:r>
              <a:rPr lang="en-US" sz="2000" b="1" i="0" dirty="0">
                <a:latin typeface="Avenir Next LT Pro" panose="020B0504020202020204" pitchFamily="34" charset="77"/>
              </a:rPr>
              <a:t>☎️ 0431 8806311</a:t>
            </a:r>
          </a:p>
          <a:p>
            <a:pPr algn="ctr"/>
            <a:endParaRPr lang="en-US" sz="2000" b="1" i="0" dirty="0">
              <a:latin typeface="Avenir Next LT Pro" panose="020B0504020202020204" pitchFamily="34" charset="77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3015112-0A23-42E5-9E3E-A3C025FF15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04" y="6020650"/>
            <a:ext cx="496296" cy="5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3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9E0F1E-45E1-F5EC-3E10-6A3F05B97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58585"/>
            <a:ext cx="10515600" cy="4716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err="1"/>
              <a:t>Mastertextformat</a:t>
            </a:r>
            <a:r>
              <a:rPr lang="en-US" noProof="0"/>
              <a:t> </a:t>
            </a:r>
            <a:r>
              <a:rPr lang="en-US" noProof="0" err="1"/>
              <a:t>bearbeiten</a:t>
            </a:r>
            <a:endParaRPr lang="en-US" noProof="0"/>
          </a:p>
          <a:p>
            <a:pPr lvl="1"/>
            <a:r>
              <a:rPr lang="en-US" noProof="0" err="1"/>
              <a:t>Zweite</a:t>
            </a:r>
            <a:r>
              <a:rPr lang="en-US" noProof="0"/>
              <a:t> Ebene</a:t>
            </a:r>
          </a:p>
          <a:p>
            <a:pPr lvl="2"/>
            <a:r>
              <a:rPr lang="en-US" noProof="0" err="1"/>
              <a:t>Dritte</a:t>
            </a:r>
            <a:r>
              <a:rPr lang="en-US" noProof="0"/>
              <a:t> Ebene</a:t>
            </a:r>
          </a:p>
          <a:p>
            <a:pPr lvl="3"/>
            <a:r>
              <a:rPr lang="en-US" noProof="0" err="1"/>
              <a:t>Vierte</a:t>
            </a:r>
            <a:r>
              <a:rPr lang="en-US" noProof="0"/>
              <a:t> Ebene</a:t>
            </a:r>
          </a:p>
          <a:p>
            <a:pPr lvl="4"/>
            <a:r>
              <a:rPr lang="en-US" noProof="0" err="1"/>
              <a:t>Fünfte</a:t>
            </a:r>
            <a:r>
              <a:rPr lang="en-US" noProof="0"/>
              <a:t>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55F75F-3506-622C-2442-5EF802D40A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00" y="-93815"/>
            <a:ext cx="11592000" cy="1080000"/>
          </a:xfrm>
          <a:prstGeom prst="rect">
            <a:avLst/>
          </a:prstGeom>
          <a:effectLst>
            <a:outerShdw blurRad="675805" dist="159758" dir="3600000" sx="104000" sy="104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13" name="Titel 10">
            <a:extLst>
              <a:ext uri="{FF2B5EF4-FFF2-40B4-BE49-F238E27FC236}">
                <a16:creationId xmlns:a16="http://schemas.microsoft.com/office/drawing/2014/main" id="{8AE7A2D8-DA4F-49DD-B0ED-F101B8A04888}"/>
              </a:ext>
            </a:extLst>
          </p:cNvPr>
          <p:cNvSpPr txBox="1">
            <a:spLocks/>
          </p:cNvSpPr>
          <p:nvPr userDrawn="1"/>
        </p:nvSpPr>
        <p:spPr>
          <a:xfrm>
            <a:off x="404219" y="105960"/>
            <a:ext cx="9317003" cy="6310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i="0" kern="1200">
                <a:solidFill>
                  <a:schemeClr val="bg1">
                    <a:lumMod val="95000"/>
                  </a:schemeClr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068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venir Next LT Pro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B83A0B-A089-7659-49F1-2E2335C0E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7378"/>
            <a:ext cx="9144000" cy="678766"/>
          </a:xfrm>
        </p:spPr>
        <p:txBody>
          <a:bodyPr/>
          <a:lstStyle/>
          <a:p>
            <a:r>
              <a:rPr lang="de-DE" sz="4000" dirty="0"/>
              <a:t>4</a:t>
            </a:r>
            <a:r>
              <a:rPr lang="en-US" sz="4000" dirty="0"/>
              <a:t>00G Short Reach IM/DD Experiments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FE79506-A974-CDC1-9211-6FA7ECC95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8833" y="1354023"/>
            <a:ext cx="7773054" cy="321603"/>
          </a:xfrm>
        </p:spPr>
        <p:txBody>
          <a:bodyPr>
            <a:normAutofit/>
          </a:bodyPr>
          <a:lstStyle/>
          <a:p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Feb 2025 MEETING: HUAWEI MUC – CAU KIEL </a:t>
            </a:r>
            <a:endParaRPr lang="en-US" sz="14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1467E7-9782-D423-5E50-B6CE622C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t>1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F6780A6-C222-4AC3-EF27-23DAB8A73110}"/>
              </a:ext>
            </a:extLst>
          </p:cNvPr>
          <p:cNvSpPr txBox="1"/>
          <p:nvPr/>
        </p:nvSpPr>
        <p:spPr>
          <a:xfrm>
            <a:off x="137459" y="3341487"/>
            <a:ext cx="11775801" cy="371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Silas Oettinghaus</a:t>
            </a:r>
            <a:endParaRPr lang="de-DE" dirty="0">
              <a:effectLst/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6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BBCAF1A-995F-42BF-799A-9C00D4C1F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CDEF6F-9A4B-6759-18C1-06881DA49F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8894EC-2B08-0F6C-815C-02CF4BEF02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10-Mar-25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037280-C804-BFB0-EE16-4F3D378C3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812189-AC10-EE0E-75C2-DEF5D97A9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C4C9C3-D25F-343A-754F-76FB5404B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1995487"/>
            <a:ext cx="114300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09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FD90644-E142-5C0C-5866-CA0C420F7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AF661F-FA75-92DC-928D-167D65BA68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5506EC-EBCD-38F9-FB69-2F2908B11E4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10-Mar-25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693B0A-FD0A-55E7-DB07-25D69475C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C4157BC-690D-DB93-FE05-3490409FEC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95C2CA-315C-43DD-8E7C-D885537E2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07" y="1657350"/>
            <a:ext cx="4897067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88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880FFA9-2ADC-C809-29FE-F6FD7FF1A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412125-9453-7CFE-5A6F-5D40FEC3AE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9A782A-B1D7-40E1-8D82-F0451225C32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10-Mar-25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5CA249-8F9E-8155-537E-60091D502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2B65E5-E7A4-24B8-6A1F-6B7451D6E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4</a:t>
            </a:fld>
            <a:endParaRPr lang="de-DE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83828F4B-62B2-B3E2-56AA-4A4494A3C60A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2792316" y="1213783"/>
            <a:ext cx="0" cy="4086389"/>
          </a:xfrm>
          <a:prstGeom prst="straightConnector1">
            <a:avLst/>
          </a:prstGeom>
          <a:ln w="28575">
            <a:solidFill>
              <a:srgbClr val="EE5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C6B7547C-909E-B1C1-D42E-3A8C8522C45B}"/>
              </a:ext>
            </a:extLst>
          </p:cNvPr>
          <p:cNvSpPr/>
          <p:nvPr/>
        </p:nvSpPr>
        <p:spPr>
          <a:xfrm>
            <a:off x="1742811" y="1782522"/>
            <a:ext cx="2099730" cy="326724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Sample at 256 </a:t>
            </a:r>
            <a:r>
              <a:rPr lang="de-DE" sz="1200" dirty="0" err="1">
                <a:solidFill>
                  <a:schemeClr val="tx1"/>
                </a:solidFill>
              </a:rPr>
              <a:t>Gsa</a:t>
            </a:r>
            <a:r>
              <a:rPr lang="de-DE" sz="1200" dirty="0">
                <a:solidFill>
                  <a:schemeClr val="tx1"/>
                </a:solidFill>
              </a:rPr>
              <a:t>/s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C18A7B70-7997-56D9-5897-0046820860C3}"/>
              </a:ext>
            </a:extLst>
          </p:cNvPr>
          <p:cNvSpPr/>
          <p:nvPr/>
        </p:nvSpPr>
        <p:spPr>
          <a:xfrm>
            <a:off x="1742811" y="3258450"/>
            <a:ext cx="209973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4CF7FB4E-06EB-4ACD-AD69-83102690E0AD}"/>
              </a:ext>
            </a:extLst>
          </p:cNvPr>
          <p:cNvSpPr/>
          <p:nvPr/>
        </p:nvSpPr>
        <p:spPr>
          <a:xfrm>
            <a:off x="1742811" y="2761682"/>
            <a:ext cx="2099731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Aliasing Filter (0.9 </a:t>
            </a:r>
            <a:r>
              <a:rPr lang="en-US" sz="1200" dirty="0" err="1">
                <a:solidFill>
                  <a:schemeClr val="tx1"/>
                </a:solidFill>
              </a:rPr>
              <a:t>fsym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0C9D23F1-718B-A4F8-3032-1DCE2EBC86E1}"/>
              </a:ext>
            </a:extLst>
          </p:cNvPr>
          <p:cNvSpPr/>
          <p:nvPr/>
        </p:nvSpPr>
        <p:spPr>
          <a:xfrm>
            <a:off x="1743171" y="4347208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B0928E67-1FF5-57FF-9CDD-8814C81EF48E}"/>
              </a:ext>
            </a:extLst>
          </p:cNvPr>
          <p:cNvSpPr/>
          <p:nvPr/>
        </p:nvSpPr>
        <p:spPr>
          <a:xfrm>
            <a:off x="1742811" y="2264914"/>
            <a:ext cx="2099731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Remove DC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227DF4B9-FB72-84C5-5FF1-7369C272A5C6}"/>
              </a:ext>
            </a:extLst>
          </p:cNvPr>
          <p:cNvSpPr/>
          <p:nvPr/>
        </p:nvSpPr>
        <p:spPr>
          <a:xfrm>
            <a:off x="1742451" y="887059"/>
            <a:ext cx="2099730" cy="326724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Elelctrical</a:t>
            </a:r>
            <a:r>
              <a:rPr lang="de-DE" sz="1200" dirty="0">
                <a:solidFill>
                  <a:schemeClr val="tx1"/>
                </a:solidFill>
              </a:rPr>
              <a:t> Signal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8959BFA5-5663-F3FB-98DC-FDD1FE203917}"/>
              </a:ext>
            </a:extLst>
          </p:cNvPr>
          <p:cNvSpPr/>
          <p:nvPr/>
        </p:nvSpPr>
        <p:spPr>
          <a:xfrm>
            <a:off x="1742451" y="3792785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4A13B006-C1B2-34CE-945F-6A5F56C54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4817" y="1896718"/>
            <a:ext cx="7080250" cy="189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18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74354-3462-E9E9-A702-1D722793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50582EE-4EB6-9A14-F561-79BB6F0D4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A54F14-F43C-80D2-5304-D0312F06AB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E3E2C2-EA4B-2FBE-DCC5-F0CB9C807ED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10-Mar-25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8C7F9E-2BD4-C27E-8E91-819C8B308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599751-6CE1-C6DE-E515-E8EC77A1E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5</a:t>
            </a:fld>
            <a:endParaRPr lang="de-DE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0177307-B047-EBFD-AA94-C5766F62D4BF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2743200" y="1213783"/>
            <a:ext cx="49116" cy="4342467"/>
          </a:xfrm>
          <a:prstGeom prst="straightConnector1">
            <a:avLst/>
          </a:prstGeom>
          <a:ln w="28575">
            <a:solidFill>
              <a:srgbClr val="EE5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FF618A1-0AE5-096A-BBDC-E145DBE4C5C3}"/>
              </a:ext>
            </a:extLst>
          </p:cNvPr>
          <p:cNvSpPr/>
          <p:nvPr/>
        </p:nvSpPr>
        <p:spPr>
          <a:xfrm>
            <a:off x="1742811" y="1782522"/>
            <a:ext cx="2099730" cy="326724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Sample at 256 </a:t>
            </a:r>
            <a:r>
              <a:rPr lang="de-DE" sz="1200" dirty="0" err="1">
                <a:solidFill>
                  <a:schemeClr val="tx1"/>
                </a:solidFill>
              </a:rPr>
              <a:t>Gsa</a:t>
            </a:r>
            <a:r>
              <a:rPr lang="de-DE" sz="1200" dirty="0">
                <a:solidFill>
                  <a:schemeClr val="tx1"/>
                </a:solidFill>
              </a:rPr>
              <a:t>/s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56DD30E6-E008-E92B-1496-D9D06B652F87}"/>
              </a:ext>
            </a:extLst>
          </p:cNvPr>
          <p:cNvSpPr/>
          <p:nvPr/>
        </p:nvSpPr>
        <p:spPr>
          <a:xfrm>
            <a:off x="1742811" y="3258450"/>
            <a:ext cx="209973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Upsample</a:t>
            </a:r>
            <a:r>
              <a:rPr lang="en-US" sz="1200" dirty="0">
                <a:solidFill>
                  <a:schemeClr val="tx1"/>
                </a:solidFill>
              </a:rPr>
              <a:t> to n*</a:t>
            </a:r>
            <a:r>
              <a:rPr lang="en-US" sz="1200" dirty="0" err="1">
                <a:solidFill>
                  <a:schemeClr val="tx1"/>
                </a:solidFill>
              </a:rPr>
              <a:t>fsym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746FE767-18DC-611C-8CD0-9AF7E59E0224}"/>
              </a:ext>
            </a:extLst>
          </p:cNvPr>
          <p:cNvSpPr/>
          <p:nvPr/>
        </p:nvSpPr>
        <p:spPr>
          <a:xfrm>
            <a:off x="1742811" y="2761682"/>
            <a:ext cx="2099731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Aliasing Filter (0.9 </a:t>
            </a:r>
            <a:r>
              <a:rPr lang="en-US" sz="1200" dirty="0" err="1">
                <a:solidFill>
                  <a:schemeClr val="tx1"/>
                </a:solidFill>
              </a:rPr>
              <a:t>fsym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A0FEA85C-B3ED-803A-5804-4B814B7043B1}"/>
              </a:ext>
            </a:extLst>
          </p:cNvPr>
          <p:cNvSpPr/>
          <p:nvPr/>
        </p:nvSpPr>
        <p:spPr>
          <a:xfrm>
            <a:off x="1743171" y="4347208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CF62D714-18CC-5B09-84AA-F9C37F7131C9}"/>
              </a:ext>
            </a:extLst>
          </p:cNvPr>
          <p:cNvSpPr/>
          <p:nvPr/>
        </p:nvSpPr>
        <p:spPr>
          <a:xfrm>
            <a:off x="1742811" y="2264914"/>
            <a:ext cx="2099731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Remove DC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F010163C-98BE-73E6-7D0D-A9EB81680EE1}"/>
              </a:ext>
            </a:extLst>
          </p:cNvPr>
          <p:cNvSpPr/>
          <p:nvPr/>
        </p:nvSpPr>
        <p:spPr>
          <a:xfrm>
            <a:off x="1742451" y="887059"/>
            <a:ext cx="2099730" cy="326724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Elelctrical</a:t>
            </a:r>
            <a:r>
              <a:rPr lang="de-DE" sz="1200" dirty="0">
                <a:solidFill>
                  <a:schemeClr val="tx1"/>
                </a:solidFill>
              </a:rPr>
              <a:t> Signal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3EB20E2E-3729-7057-3FD7-4620BCEE1A6D}"/>
              </a:ext>
            </a:extLst>
          </p:cNvPr>
          <p:cNvSpPr/>
          <p:nvPr/>
        </p:nvSpPr>
        <p:spPr>
          <a:xfrm>
            <a:off x="1742451" y="3792785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Sync signals with reference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226FECE-94DF-0CCA-B007-CD796BCFB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350" y="1382264"/>
            <a:ext cx="4076700" cy="138548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5FE1BE8-1157-8B07-64D2-9542AF034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700" y="3102782"/>
            <a:ext cx="4292600" cy="1729543"/>
          </a:xfrm>
          <a:prstGeom prst="rect">
            <a:avLst/>
          </a:prstGeom>
        </p:spPr>
      </p:pic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E040146D-9C4E-00BC-39D0-E978FB1C74A8}"/>
              </a:ext>
            </a:extLst>
          </p:cNvPr>
          <p:cNvSpPr/>
          <p:nvPr/>
        </p:nvSpPr>
        <p:spPr>
          <a:xfrm>
            <a:off x="1742451" y="4813256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244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58D39-26B5-58CB-B3B6-640597E2D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51099CA-E8E3-2BF8-3F5E-BAA39220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46C2A46-895D-1202-44A0-8D19493127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70BD22C-A8BE-CE99-27C4-54DE3B63318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10-Mar-25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FF13AA-37CA-32DE-D1B2-6CBE68A0B8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310213-B29A-F597-28BC-1FD2E48FE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6</a:t>
            </a:fld>
            <a:endParaRPr lang="de-DE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D2C6EF00-89FB-5B82-67B6-688D19E225AD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2743200" y="1213783"/>
            <a:ext cx="49116" cy="4342467"/>
          </a:xfrm>
          <a:prstGeom prst="straightConnector1">
            <a:avLst/>
          </a:prstGeom>
          <a:ln w="28575">
            <a:solidFill>
              <a:srgbClr val="EE5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E44210A-481F-9CED-6544-44C09080C1AC}"/>
              </a:ext>
            </a:extLst>
          </p:cNvPr>
          <p:cNvSpPr/>
          <p:nvPr/>
        </p:nvSpPr>
        <p:spPr>
          <a:xfrm>
            <a:off x="1742811" y="1782522"/>
            <a:ext cx="2099730" cy="326724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Sample at 256 </a:t>
            </a:r>
            <a:r>
              <a:rPr lang="de-DE" sz="1200" dirty="0" err="1">
                <a:solidFill>
                  <a:schemeClr val="tx1"/>
                </a:solidFill>
              </a:rPr>
              <a:t>Gsa</a:t>
            </a:r>
            <a:r>
              <a:rPr lang="de-DE" sz="1200" dirty="0">
                <a:solidFill>
                  <a:schemeClr val="tx1"/>
                </a:solidFill>
              </a:rPr>
              <a:t>/s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A482C06A-A89B-5DDD-3BF5-0CF99A8D4B7E}"/>
              </a:ext>
            </a:extLst>
          </p:cNvPr>
          <p:cNvSpPr/>
          <p:nvPr/>
        </p:nvSpPr>
        <p:spPr>
          <a:xfrm>
            <a:off x="1742811" y="3258450"/>
            <a:ext cx="209973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Upsample</a:t>
            </a:r>
            <a:r>
              <a:rPr lang="en-US" sz="1200" dirty="0">
                <a:solidFill>
                  <a:schemeClr val="tx1"/>
                </a:solidFill>
              </a:rPr>
              <a:t> to n*</a:t>
            </a:r>
            <a:r>
              <a:rPr lang="en-US" sz="1200" dirty="0" err="1">
                <a:solidFill>
                  <a:schemeClr val="tx1"/>
                </a:solidFill>
              </a:rPr>
              <a:t>fsym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6CFC9C4F-285B-61D8-9814-7175A351517C}"/>
              </a:ext>
            </a:extLst>
          </p:cNvPr>
          <p:cNvSpPr/>
          <p:nvPr/>
        </p:nvSpPr>
        <p:spPr>
          <a:xfrm>
            <a:off x="1742811" y="2761682"/>
            <a:ext cx="2099731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Aliasing Filter (0.9 </a:t>
            </a:r>
            <a:r>
              <a:rPr lang="en-US" sz="1200" dirty="0" err="1">
                <a:solidFill>
                  <a:schemeClr val="tx1"/>
                </a:solidFill>
              </a:rPr>
              <a:t>fsym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4ABB172-FE82-1BF9-55E1-33D7D9587037}"/>
              </a:ext>
            </a:extLst>
          </p:cNvPr>
          <p:cNvSpPr/>
          <p:nvPr/>
        </p:nvSpPr>
        <p:spPr>
          <a:xfrm>
            <a:off x="1742451" y="4314665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Matched RRC Filter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07063B36-FDC6-7D89-1F07-7A492DFDF993}"/>
              </a:ext>
            </a:extLst>
          </p:cNvPr>
          <p:cNvSpPr/>
          <p:nvPr/>
        </p:nvSpPr>
        <p:spPr>
          <a:xfrm>
            <a:off x="1742811" y="2264914"/>
            <a:ext cx="2099731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Remove DC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6278EE0-30D7-22DC-EDC9-3D5F739E20E9}"/>
              </a:ext>
            </a:extLst>
          </p:cNvPr>
          <p:cNvSpPr/>
          <p:nvPr/>
        </p:nvSpPr>
        <p:spPr>
          <a:xfrm>
            <a:off x="1742451" y="887059"/>
            <a:ext cx="2099730" cy="326724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Elelctrical</a:t>
            </a:r>
            <a:r>
              <a:rPr lang="de-DE" sz="1200" dirty="0">
                <a:solidFill>
                  <a:schemeClr val="tx1"/>
                </a:solidFill>
              </a:rPr>
              <a:t> Signal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696B8241-50B2-F7E0-28BB-E907700979D0}"/>
              </a:ext>
            </a:extLst>
          </p:cNvPr>
          <p:cNvSpPr/>
          <p:nvPr/>
        </p:nvSpPr>
        <p:spPr>
          <a:xfrm>
            <a:off x="1742451" y="3792785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Sync signals with reference</a:t>
            </a: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9A1B0D0B-C785-2EE8-B2A7-F02A5383F7F8}"/>
              </a:ext>
            </a:extLst>
          </p:cNvPr>
          <p:cNvSpPr/>
          <p:nvPr/>
        </p:nvSpPr>
        <p:spPr>
          <a:xfrm>
            <a:off x="1742451" y="4813256"/>
            <a:ext cx="2099010" cy="341100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Symbol Timing Recovery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462F155-5B6C-1F39-D57B-922D3A88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0800" y="2072557"/>
            <a:ext cx="8331200" cy="224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3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C47C2CF-8936-2228-C2BE-A43FD3371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DAC577-F37C-47F2-B503-2FA225BEF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2595E9-2F82-D682-02BD-24ED80ADBD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82F07D-7812-40EF-87DC-9F75FD2CC678}" type="datetime5">
              <a:rPr lang="en-US" smtClean="0"/>
              <a:t>10-Mar-25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BE0EF1-27EB-87BE-E776-AD72976AC3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Silas Oettinghaus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7F97E2-5181-7DC8-6B52-ADE00FD7E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FD9254-4CAA-46A1-94D4-A59CDE63F54F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649FC9D-62FF-3001-2939-E65517D88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775" y="1514475"/>
            <a:ext cx="461645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7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888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2">
      <a:majorFont>
        <a:latin typeface="LM Sans Quot 8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las_meetingvorlage_huawei_2" id="{9ECF4296-1339-4568-9330-CF1EC0593B4D}" vid="{02D4CB4C-1871-40C7-B9F0-0C042427BDF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4B81716CEF0A459C9D05A78EFF08B4" ma:contentTypeVersion="3" ma:contentTypeDescription="Create a new document." ma:contentTypeScope="" ma:versionID="1035767878bef354aa137c902d8f1d3a">
  <xsd:schema xmlns:xsd="http://www.w3.org/2001/XMLSchema" xmlns:xs="http://www.w3.org/2001/XMLSchema" xmlns:p="http://schemas.microsoft.com/office/2006/metadata/properties" xmlns:ns3="19ee86b2-d216-4898-b251-c12ffab6acda" targetNamespace="http://schemas.microsoft.com/office/2006/metadata/properties" ma:root="true" ma:fieldsID="0c2fb50edd9bf30aea2c51587239a8cb" ns3:_="">
    <xsd:import namespace="19ee86b2-d216-4898-b251-c12ffab6acd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e86b2-d216-4898-b251-c12ffab6ac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9370F30-314C-4E5D-B58C-833911E05730}">
  <ds:schemaRefs>
    <ds:schemaRef ds:uri="19ee86b2-d216-4898-b251-c12ffab6ac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E42C868-CC19-4971-A457-B02C91677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B2299-6830-4360-B1F7-B4C7C3C155FA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  <ds:schemaRef ds:uri="19ee86b2-d216-4898-b251-c12ffab6acda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silas_meetingvorlage_huawei_2</Template>
  <TotalTime>0</TotalTime>
  <Words>117</Words>
  <Application>Microsoft Office PowerPoint</Application>
  <PresentationFormat>Breitbild</PresentationFormat>
  <Paragraphs>42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Calibri</vt:lpstr>
      <vt:lpstr>Wingdings</vt:lpstr>
      <vt:lpstr>Office</vt:lpstr>
      <vt:lpstr>400G Short Reach IM/DD Experiments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Silas Oettinghaus</dc:creator>
  <cp:lastModifiedBy>Silas Oettinghaus</cp:lastModifiedBy>
  <cp:revision>21</cp:revision>
  <dcterms:created xsi:type="dcterms:W3CDTF">2025-02-10T07:17:11Z</dcterms:created>
  <dcterms:modified xsi:type="dcterms:W3CDTF">2025-03-12T07:15:30Z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0x010100214B81716CEF0A459C9D05A78EFF08B4</vt:lpwstr>
  </property>
</Properties>
</file>