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7" r:id="rId5"/>
    <p:sldId id="313" r:id="rId6"/>
    <p:sldId id="315" r:id="rId7"/>
    <p:sldId id="323" r:id="rId8"/>
    <p:sldId id="320" r:id="rId9"/>
    <p:sldId id="326" r:id="rId10"/>
    <p:sldId id="417" r:id="rId11"/>
    <p:sldId id="322" r:id="rId12"/>
    <p:sldId id="421" r:id="rId13"/>
    <p:sldId id="332" r:id="rId14"/>
    <p:sldId id="422" r:id="rId15"/>
    <p:sldId id="312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B7597AB-5496-4225-A12A-1DA0F749078F}">
          <p14:sldIdLst>
            <p14:sldId id="257"/>
            <p14:sldId id="313"/>
            <p14:sldId id="315"/>
            <p14:sldId id="323"/>
            <p14:sldId id="320"/>
            <p14:sldId id="326"/>
            <p14:sldId id="417"/>
            <p14:sldId id="322"/>
            <p14:sldId id="421"/>
            <p14:sldId id="332"/>
            <p14:sldId id="422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an Pachnicke" initials="SP" lastIdx="9" clrIdx="0">
    <p:extLst>
      <p:ext uri="{19B8F6BF-5375-455C-9EA6-DF929625EA0E}">
        <p15:presenceInfo xmlns:p15="http://schemas.microsoft.com/office/powerpoint/2012/main" userId="1e3b94e69c66676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848484"/>
    <a:srgbClr val="4472C4"/>
    <a:srgbClr val="003D86"/>
    <a:srgbClr val="EDEEF5"/>
    <a:srgbClr val="1F78B4"/>
    <a:srgbClr val="BBBCD7"/>
    <a:srgbClr val="FEE1D4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6027" autoAdjust="0"/>
  </p:normalViewPr>
  <p:slideViewPr>
    <p:cSldViewPr snapToGrid="0">
      <p:cViewPr>
        <p:scale>
          <a:sx n="150" d="100"/>
          <a:sy n="150" d="100"/>
        </p:scale>
        <p:origin x="35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349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0E20B89-F6AD-9585-A7C8-39FA7AEB8C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AE115AE-996D-F50D-3AB2-E7F4F16192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2737C-6378-4B3C-8686-01A950D6CD76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352A3CD-4241-8D9A-4945-DE824A834F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CD34F2-C353-A2B3-8FAB-96A290565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14006-EA4A-4D15-9110-35D81BE81C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36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3840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28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0" timeString="2024-12-17T08:38:59.4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8273 12391 0,'8'-88'62,"28"-9"-46,25-9-1,63-97 1,-98 159 0,36-35-1,9-18 1,-27 35-1,-9 9 1,-8 9 0,17-18-1,-18 18 1,-17 36 0,17-37-1,1 19 1,35-27-1,-45 35 1,10-8 0,52-36-1,-44 45 1,-17 8-16,8 0 16,19-9-1,34-17 1,-9 26-1,-43 9 1,79-9 0,-80 9-16,18 0 15,9 0 1,0 0 0,-18 18-1,-8 0 1,-10-1-1,1 1-15,26 26 16,27 35 0,26 18-1,-44-61 1,-44-19 0,43 72-1,-16-37 1,-1 19-1,-17-36 1,-18-17-16,26 35 16,-8 0-1,26 88 1,-18-53 0,1-35-1,17 53 1,0 8-1,-26-34 1,-10-36 0,19 62-1,-27-27 1,0 27 0,0 132-1,0-150 1,26 106-1,63 168 1,-37-194 0,-43-124-1,18 88 1,-10-17 0,1-36-1,-9 89 1,8-19-1,1-96 1,17 97 0,1-26-1,-28-80 1,10 35 0,0-8-1,17 52 1,-26-52-1,-9-36 1,9 18-16,-9-44 16,8 17-1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07T14:27:38.28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1577 24575,'1'-8'0,"0"1"0,1-1 0,0 0 0,0 0 0,1 1 0,-1-1 0,2 1 0,-1 0 0,6-9 0,-4 8 0,0-1 0,-1 0 0,0 0 0,-1 0 0,4-16 0,4-60 0,-10 78 0,5-24 0,-2-1 0,0-36 0,-6-7 0,4-109 0,1 158 0,2 0 0,0 1 0,10-27 0,36-94 0,-34 93 0,42-85 0,-7 23 0,-48 110 0,0 0 0,0 0 0,1 1 0,-1-1 0,1 1 0,0 0 0,0 0 0,1 0 0,-1 1 0,9-4 0,-3 0 0,-8 6 0,1-1 0,-1 1 0,0 0 0,0-1 0,1 2 0,-1-1 0,1 0 0,-1 1 0,1-1 0,-1 1 0,1 0 0,6 1 0,45 11 0,-5-1 0,-2-5 0,-24-3 0,33 1 0,29-12 0,-42 3 0,-34 3 0,0-1 0,0 0 0,-1-1 0,1 0 0,-1-1 0,0 0 0,0 0 0,10-9 0,7-6 0,-18 14 0,-1 0 0,1 0 0,10-4 0,29-19 0,-34 21 0,-1 0 0,1 1 0,0 0 0,21-7 0,-26 11 0,-1 0 0,1-1 0,0 0 0,-1 0 0,0 0 0,0-1 0,12-11 0,2 0 0,-16 12 0,1 1 0,0-1 0,0 2 0,0-1 0,0 1 0,10-3 0,-10 4 0,0-1 0,-1 0 0,1 0 0,-1 0 0,0-1 0,1 1 0,-1-1 0,0-1 0,5-4 0,-4 4 0,-1 0 0,1 0 0,0 0 0,0 1 0,0 0 0,0 0 0,1 0 0,-1 1 0,1 0 0,-1 0 0,1 1 0,10-2 0,11 1 0,50 2 0,-42 0 0,26-1 0,64 3 0,-119-1 0,0 1 0,-1-1 0,1 2 0,-1-1 0,0 1 0,1 0 0,-1 0 0,-1 0 0,7 5 0,-7-4 0,1 0 0,-1-1 0,1 0 0,0 0 0,-1 0 0,1-1 0,1 0 0,-1 0 0,0 0 0,8 0 0,0 0 0,0 1 0,0 0 0,0 1 0,0 0 0,-1 1 0,23 12 0,-15-7 0,31 9 0,119 26 0,-161-42 0,0 0 0,-1 1 0,0 0 0,1 0 0,-1 1 0,-1 0 0,1 0 0,11 11 0,-14-12 0,0 0 0,-1-1 0,1 0 0,0 0 0,0-1 0,1 1 0,-1-1 0,9 1 0,54 5 0,-48-7 0,28 6 0,-38-4 0,0-1 0,1 0 0,-1 0 0,0-1 0,1-1 0,-1 0 0,1-1 0,-1 0 0,0-1 0,0 0 0,1 0 0,-1-1 0,-1-1 0,1 0 0,11-6 0,-13 5 0,1-2 0,0 1 0,0 1 0,1 0 0,0 0 0,0 1 0,20-5 0,8 0 0,-30 6 0,1 0 0,0 1 0,1 0 0,18 0 0,-26 2 0,0 0 0,0 1 0,0-1 0,0 1 0,0 0 0,0-1 0,0 2 0,-1-1 0,1 0 0,0 0 0,-1 1 0,1-1 0,-1 1 0,1 0 0,-1 0 0,0 0 0,1 0 0,-1 0 0,-1 0 0,1 1 0,2 3 0,28 30 0,-5-5 0,-13-7 0,-11-19 0,-1 0 0,1 0 0,0 0 0,8 8 0,4 5 0,-1 0 0,-1 1 0,17 33 0,-15-24 0,3 4 0,20 31 0,-24-40 0,0 1 0,-2 1 0,14 39 0,-5-12 0,-2-3 0,-4 2 0,16 78 0,-26-106 0,18 113 0,-19-109 0,-2-1 0,0 1 0,-4 44 0,0-10 0,2-29 0,1-1 0,1 1 0,10 49 0,-5-52-341,-2 1 0,-1 0-1,1 46 1,-5-65-6485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3840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28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0" timeString="2024-12-17T08:36:43.9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2443 7541 0,'-26'0'31,"-10"0"0,19 0-15,-10 26 15,1 18-15,17-35-1,-18 53 1,19-27-16,-1-26 16,0 53-1,-9 8 1,18-35-1,0-8-15,0-18 16,9 52 0,9-34-1,26 8 1,-35-26 0,44 17-1,61 10 1,63-10-1,184-17 1,-273-9 0,212 0-1,-70 0 1,158 18 0,-194-18-1,-53 0 1,203-27-1,-230 1 1,-17-1 0,-44 18-1,9 1-15,35-28 16,-79 36 0,17-26-1,-17-9 1,-1-36-1,-17 9 1,0 36 0,9-45-1,-9 45 1,0-9 0,-26-36-1,-98-26 1,36 44-1,-44-9 1,-45-8 0,-167-10-1,291 63 1,-167-10 0,-80 1-1,185 26 1,-96 0-1,158 0 1,-185 0 0,194 0-1,-36 9 1,-26 26 0,-35 0-1,97-26 1,-18 0-1,1 0 1,43-9 0</inkml:trace>
  <inkml:trace contextRef="#ctx0" brushRef="#br0" timeOffset="2039.09">5195 7638 0,'8'0'110,"10"0"-95,97 0 1,123-62-1,18-9 1,-71 10 0,309-45-1,-168 62 1,53-36 0,133-26-1,-309 62 1,35-61-1,141-98 1,-211 115 0,-63 26-1,81-132 1,-81 26 0,-78 89-1,8-71 1,1-53-1,-19 80 1,-17-54 0,-9 71-1,-8-61 1,-10 70 0,-26-150-1,-8 62 1,34 123-1,-114-132 1,-9 17 0,44 98-1,-53-62 1,98 106 0,-89-62-1,44 44 1,9-9-1,-18-9 1,71 45 0,27 17-1,8 9 1</inkml:trace>
  <inkml:trace contextRef="#ctx0" brushRef="#br0" timeOffset="2781.67">8026 3616 0,'0'0'0,"0"-9"16,-9 0-16,0 1 16,-17-1-1,-27-18 1,9 10-1,26 8 1,-26-9 0,26 18-1,9-9 1,9 18 62,0 53-62,0 0-1,0-27 1,0-9-16,0 27 16,0 18-1,9-9 1,-9-27-1,0-9 1</inkml:trace>
  <inkml:trace contextRef="#ctx0" brushRef="#br0" timeOffset="16304.84">12771 5512 0,'-18'-9'32,"9"9"-17,-9-8 1,1 8 0,-45-9-1,27 9 1,8 0-16,1-9 15,-45 9 1,-52-18 0,88 9-1,17 9 1,-61-35 0,43 26-1,1 1 1,26 8-1,-70-27 1,35 9 0,-18-8-1,-35-9 1,35 8 0,27 18-1,17-8 1,-61-36-1,8 26 1,-8-17 0,53 35-1,-54-17 1,36-9 0,35 35-1,-61-44 1,52 35-1,0-9 1,-17-8 0,0-1-1,8 10 1,19 17 0,-1-18-1,-9 0 1,-8 1-1,-18-1 1,35 9 0,9 0-1,-9 9 1,0-17 0,0 17-1,0-18 1,1 0-1,8 27 485,26 9-500,-8-9 16,61 44 0,-35-27-1,-26-17 1,79 44 0,-71-44-16,-8 0 15,26 17 1,-9-8-1,27 17 1,-44-26 0,-1 8-1,19 1 1,34 17 0,-35-8-1,18-1 1,62 27-1,-71-35 1,9-1 0,-9 1-1,-9-9 1,-17 0 0,-9-1-1,17 1 1,27 9-1,-26-9 1,-1 0-16,1-1 16,61 10-1,-18-9 1,-43-9 0,8 18-16,27-10 15,-18-8-15,-18 0 16,54 0-1,-36 0 1,62 9 0,-71-9-1,36 0 1,-45 0 0,45 0-1,-54 0 1,19 0-1,34-9 1,-26-8 0,27 8-1,8-9 1,-44 18 0,9-9-1,27-8 1,-18-19-1,-27 28 1,-8-1 0,35-26-1,-9 17 1,-18 0 0,-8 9-1,9 1-15,61-36 16,-53 35-1,-8-9 1,43 0 0,18-26-1,-52 18 1,69-27 0,-87 27-1,8 8 1,1 0-16,-1 1 15,19-27 1,-10 26 0,-9 0-1,10 1-15,8-19 16,-27 19 0,1-1-1,17 0 1,-8 1-1,-10 8 1,-8 9 0,-9-9-1,9 0 1</inkml:trace>
  <inkml:trace contextRef="#ctx0" brushRef="#br0" timeOffset="23279.94">10769 4092 0,'8'0'110,"10"-9"-95,0-8-15,17-1 16,44-17 0,-61 26-1,0 9 1,-18 9 15,8 8-15,1 28-1,0 8 1,0-36 0,0 18-1,-1-17 1,1 0 0,9-18-1,-9 0 1,61 0-1,-26-27 1,9 10 0,-35 17-1,-18 8 17,9 54-17,0-44 1,-9-1-1,26 36 1,1-35 0,8-18-1,27 0 1,-36-9 0,0 0-1,-8 9 1,-9 9-1,-9 9 1,9 70 0,8-53-1,1 9 1,-9-35-16,0 9 16,52-1-1,10-17 1,-9-8-1,-36-10 1,-26 62 47,9 9-48,17-35 1,-17-10-1,97 1 1,-71-26 0,18-1-1,-35 9 1,-9 0 0,-9 18-1,17 26 1,-8 27-1,9-35 1,61-1 15,-35-26-15,-26 0 0,44-18-1,-36 1-15,18-10 16,-17 19-1,-19 8 1,1 8 0,0 1-1,9 53 1,17-18 0,44 9-1,-52-53 1,79 0-1,-71-26-15,9-1 16,18-26 0,-18 0-1,-26 36 1,-10 25 31,10 10-32,-9 0 1,35-10 0,27-16-1,-45-10 1,62-26 0,89-62-1,-125 71 1,-43 26-1,0 18 17,18 35-17,-19-35 1,1-9 0,26 0-1,10-27 1,-1-17-1,-18 18 1,18-18 0,-35 52 31,9 1-32,8-9 1,27-9-1,9-61 1,-36 26 0,54-80-1,-10 45 1,-43 70 0,-19 9-1,1 0 16,0 0-15,9 0-16,35 0 16,-9-9-1,9-44 1,44-52 0,-36 52-1,-8 0 1,-26 26-1,-18 45 64,8-18-64,1 9 1,8-9-1,-8 0 1,-9 0 0</inkml:trace>
  <inkml:trace contextRef="#ctx0" brushRef="#br0" timeOffset="42605.41">14552 4577 0,'18'0'31,"-9"0"-15,8 0 0,45 0-1,-27 0 1,0 0-1,-26 0-15,0 0 16,44 0 0,-44 0-16,0 0 15,-1 0 1,-8-9 62,-26 9-62,0 0-1,8 0 1,0 0 0,27 0 93,18 0-93,-10 0-1,36 0 1,-35 0-16,-1 0 15,1 0 1,-18-8 47,-44-1-32,17 9-16,10 0 1,8 0 0,-35 0-1,9 0 1,8 0 0,10 0-1,8 0 95,-9 26-95,9-8 1,-44 26-1,36-9 1,-54 36 0,27-18-1,-18-9 1,45-35 0,-10 8-1,10-8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3840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28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0" timeString="2024-12-17T08:38:07.08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16528 6862 0,'0'26'47,"0"-8"-31,8 52 15,-8-8 0,0 8 1,0 1-1,0 0 0,0-63 0,0 63 1,0-45-1,0 1 0,0-18 0</inkml:trace>
  <inkml:trace contextRef="#ctx0" brushRef="#br0" timeOffset="1225.22">16395 7214 0,'9'9'31,"9"26"-16,8 9 17,1 18-1,17-18 0,-35-44 0,-1 0 63,37-61-78,-1 8 15,-36 35 0,1 18 32</inkml:trace>
  <inkml:trace contextRef="#ctx0" brushRef="#br0" timeOffset="4030.2">11871 6844 0,'9'9'63,"-9"44"-47,0 17 15,0 1 0,0-36 0,0-44 16</inkml:trace>
  <inkml:trace contextRef="#ctx0" brushRef="#br0" timeOffset="4642.21">11818 6835 0,'0'-9'63,"35"-35"-48,36-44 17,-45 53-1,-8 44 63,-18 8-79,18 10 16,-10 8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07T12:56:17.81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418 213,'61'1,"106"15,99 9,-84-10,-106-13,-41-2,-28 1,-9 0,-46 6,-1-2,1-3,-63-4,18 0,38 0,-93-14,-53-24,121 22,-73-24,87 21,27 8,-69-33,97 38,19 6,20 4,124 43,-97-27,90 18,-19-21,0-5,200-11,-312 0,0 0,0-1,0-1,-1 0,1-1,17-7,-4-2,49-31,-34 17,48-29,-67 48,-20 7,1 0,-1 0,1-1,-1 1,0-1,0 1,1-1,-1 0,0-1,3-2,-2-1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3840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28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0" timeString="2024-12-17T08:24:23.5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6615 11862 0,'0'9'31,"70"97"-15,-8 0-1,105 193 1,27 45-1,230 380 1,-177-239 0,670 1235-1,-758-1447 1,176 177 0,-256-371-1,45 9 1,-71-61-1,-45-27 1</inkml:trace>
  <inkml:trace contextRef="#ctx0" brushRef="#br0" timeOffset="733.85">9058 12409 0,'0'0'0,"-45"35"16,-34 45-1,26-19-15,-70 116 16,35-45-1,-18 18 1,-494 556 0,53-107-1,309-290 1,-44 202 0,70-61-1,115-212 1,27-141-1,61-97-15</inkml:trace>
  <inkml:trace contextRef="#ctx0" brushRef="#br0" timeOffset="8584.27">13697 12876 0,'0'18'63,"-9"17"-48,-27 9 1,19-8 0,8-19-16,-9 36 15,1-35 1,8 0-1,0-1 1,0-8 0,0 9-1</inkml:trace>
  <inkml:trace contextRef="#ctx0" brushRef="#br0" timeOffset="9582.79">13714 12859 0,'9'0'47,"0"0"-32,-9 35 1,0-17 0,9-1-1,0 10 1,-1-1-1,1-8 1,0 17 0,9 9-1,-10-8 1,1 8 0,0-18-1,0 9 1,0-17-1,0 0 1,-9-1 0,8 1-1</inkml:trace>
  <inkml:trace contextRef="#ctx0" brushRef="#br0" timeOffset="10271.81">13600 13097 0,'8'0'31,"1"0"-15,9 9-1,-1 0 1,-8-1-1,9-8 1,0 9 0,17-9-1,-17 9-15,-10-9 16,1 9 0,0-9-1</inkml:trace>
  <inkml:trace contextRef="#ctx0" brushRef="#br0" timeOffset="13501.15">13600 12382 0,'0'9'32,"26"9"-17,-17 0 1,26 35 0,9 8-1,-8 10 1,-10-45-16,0 36 15,1-27 1,-9 1 0,-1-19-1</inkml:trace>
  <inkml:trace contextRef="#ctx0" brushRef="#br0" timeOffset="68070.21">26017 5371 0,'0'18'15,"0"-1"1,0 89 0,0-71-1,0-8 1,0-18 0,9 8-1,0-17 1,62 9 15,-54-9-15,10 0-1</inkml:trace>
  <inkml:trace contextRef="#ctx0" brushRef="#br0" timeOffset="68395.56">26150 5512 0,'8'9'15,"-8"9"-15,0-1 16,18 45 0,-9 26-1,-9-61 1,0-10-1,0 10 1</inkml:trace>
  <inkml:trace contextRef="#ctx0" brushRef="#br0" timeOffset="78295.05">14367 5283 0,'-35'9'47,"17"8"-31,-8 10 0,-19 43-1,37-52 1,-10 61-1,18-43 1,0-10 0,18 53-1,8-52 1,-17-18-16,35 17 31,18-8-15,8-18-1,-61-9 1,-9 0-16,18-8 16,8-45-1,-26 27 1,-9-1 0,1 19-1,-54-10 1,-35 27-1,9 9 17,79-9-17,9 9 1,0 0 0</inkml:trace>
  <inkml:trace contextRef="#ctx0" brushRef="#br0" timeOffset="100131.88">17630 5574 0,'9'0'63,"17"0"-48,10 0 17,8 0-17,9 18 1,-36-18 0,1 8-1,17-8 1,-26 0-1</inkml:trace>
  <inkml:trace contextRef="#ctx0" brushRef="#br0" timeOffset="100567.31">17939 5433 0,'9'0'47,"-1"17"-32,1 1 1,9 44-1,-18-45-15,0 36 16,0-9 0,0 1-1,0-19 1</inkml:trace>
  <inkml:trace contextRef="#ctx0" brushRef="#br0" timeOffset="101210.82">18142 5389 0,'0'17'32,"0"27"-17,0-26 1,0 0 0,0-9-16,8-9 15,-8 8 1,9-8-16,0 0 15,44 9 1,-35 0 0,26 9-1,-27-1 1,1 19 0,-9-10-1,-9-8 16,0 8-15,-9-8 0,-17-18-1,-10 0 1,19 0 15,-10-18-31</inkml:trace>
  <inkml:trace contextRef="#ctx0" brushRef="#br0" timeOffset="101644.86">18195 5371 0,'17'0'47,"1"9"-31,35 0 0,-36-9-1,72 0 1,-72 0-1,1 0 1</inkml:trace>
  <inkml:trace contextRef="#ctx0" brushRef="#br0" timeOffset="102383.82">18538 5574 0,'18'0'16,"9"0"0,-10 0-1,27 9 1,9 0 0,-35-9-1,-1 8 1,-8-8 15</inkml:trace>
  <inkml:trace contextRef="#ctx0" brushRef="#br0" timeOffset="102826.22">19147 5556 0,'35'0'78,"-17"0"-62,17 0 0,-26 0-1</inkml:trace>
  <inkml:trace contextRef="#ctx0" brushRef="#br0" timeOffset="103844.3">19429 5433 0,'0'26'16,"0"-8"0,-9 17-1,9-17-15,0-1 16,0 1-1,0-9-15,0 0 32,9 0-17,0-1 17,0-8 30,0 0-31,0 0 16,17 0-31,-8 0 15,-1 0-15,1 18 15,-18-9-15,18 17-1,-10 1 1,-8-18 46,0 17-46,-8-26 78,-1 0-79,0 0 173</inkml:trace>
  <inkml:trace contextRef="#ctx0" brushRef="#br0" timeOffset="104921.7">19429 5477 0,'9'9'62,"9"0"-46,26 8 0,-27-8-1,1 9 1,-18-10-1,9 37 1,0-37 0,-9 19-1,0-10 1,0-8 0,-44 27-1,26-19 16,18-8-15,0 0 15,26-9-15,45 9 0,-36-9-1,53 0 1,-70 0-1,0 0 1</inkml:trace>
  <inkml:trace contextRef="#ctx0" brushRef="#br0" timeOffset="105594.27">19738 5477 0,'0'0'16,"-9"0"0,0 9-1,0 61 1,9-43-1,0 8 1,0-17 0,0 26-1,0-35 1,9 17 0,9-17 15,8-9-16,1 0 1,-10 0 0,28-27-1,-37 19 1,1-37 0,9-7-1,-18-19 1,0 53-1,-9-35 1,0 45 0,-35-19-1,35 27 1,-123 9 0,106 0 15</inkml:trace>
  <inkml:trace contextRef="#ctx0" brushRef="#br0" timeOffset="106765.3">19447 5468 0,'26'0'94,"10"-9"-78,25 0-1,-43 9 1,-9 0-1,0 27 17,-9 8-17,0-17-15,0 17 32,-27 18-17,1-35 1,17-10-1,9 1 1,-18 18 0,9-27-16,1 17 31,-1-8-15,9 26-1,9-35 48,44 0-48,61 0 1,-43 0 15,-62 0-15</inkml:trace>
  <inkml:trace contextRef="#ctx0" brushRef="#br0" timeOffset="-116710.11">4313 15522 0,'0'9'31,"9"79"0,-1-26 1,10-36-17,-9-26 63,17-8-62,142-222 0,-106 151 15,-36 35-16,-17 17 1,-9 19 0,0-1-1</inkml:trace>
  <inkml:trace contextRef="#ctx0" brushRef="#br0" timeOffset="-84309.51">13996 12515 0,'0'17'31,"36"19"-16,17 25 1,-9-16 0,-44-37-1,0 1 1,9-9 0,-1-9 30,45-61-30,-35 26-16,17-18 16,89-132 15,-89 123-15,-35 54-1</inkml:trace>
  <inkml:trace contextRef="#ctx0" brushRef="#br0" timeOffset="-63511.61">19359 13132 0,'0'80'63,"-9"52"-48,0 18 17,0-97-1</inkml:trace>
  <inkml:trace contextRef="#ctx0" brushRef="#br0" timeOffset="-63013.54">19368 13132 0,'0'0'0,"35"0"16,27 0-16,35 0 16,-71 0-1,0 0 1</inkml:trace>
  <inkml:trace contextRef="#ctx0" brushRef="#br0" timeOffset="-62589.57">19473 13264 0,'0'0'0,"44"9"16,-26 0-1,26-9 1,-35 9-1,26-9 1,-26 9 0</inkml:trace>
  <inkml:trace contextRef="#ctx0" brushRef="#br0" timeOffset="-61814.58">19773 13141 0,'0'0'0,"0"18"16,0 17 0,0 71-1,0-71 1,0 18-1,-9-9 1,-8 27 0,8-27-1,9-36 17,26-8 46,10 0-63,52 0 1,-9 0 0,36 0-1,-97 0 1,-1 0-1,-8 0 1</inkml:trace>
  <inkml:trace contextRef="#ctx0" brushRef="#br0" timeOffset="-58725.1">19332 13220 0,'9'0'15,"18"0"16,-19 0-15,1 9 0,0 0-1,17 9 1,-8-1 0,-9-17-1,-9 9 1,9-9 93,0 0-93,-1 0-1,1 0 1</inkml:trace>
  <inkml:trace contextRef="#ctx0" brushRef="#br0" timeOffset="-50619.82">24051 12100 0,'0'9'78,"0"35"-63,0-17 1,0 8 0,0-26-1,0 8 1,0 19-1</inkml:trace>
  <inkml:trace contextRef="#ctx0" brushRef="#br0" timeOffset="-50120.26">24033 12065 0,'62'0'62,"-45"0"-46,63 0 0,-71 0-1,8 0 1</inkml:trace>
  <inkml:trace contextRef="#ctx0" brushRef="#br0" timeOffset="-49392.89">24051 12206 0,'8'9'47,"37"0"-32,-37-9 1,19 0 0,-18 0-1</inkml:trace>
  <inkml:trace contextRef="#ctx0" brushRef="#br0" timeOffset="-48580.23">24386 12100 0,'-18'0'63,"9"0"-48,-17 0 1,8 9-1,-26 44 17,44-35-17,0 8 17,0-17-17,0 0-15,9-9 16,0 9-1,8 8 1,-17-8 15,0 9 1,-17-10-17,-27 28 1,26-27-1,9-9 1,0 0 0</inkml:trace>
  <inkml:trace contextRef="#ctx0" brushRef="#br0" timeOffset="-47952.92">24448 12294 0,'8'-17'31,"10"8"-15,8-35-1,-8 17 1,0 1 0,8-18-1,-17 26 1,0 0 0,0 27 62,-1 27-63,1 8 1,0-27 0,-9 1-16,27 35 15,-19-36 1,-8-8-1,9 0 17</inkml:trace>
  <inkml:trace contextRef="#ctx0" brushRef="#br0" timeOffset="-47499.67">24553 12259 0,'27'0'47,"-1"0"-31,-17 0-1</inkml:trace>
  <inkml:trace contextRef="#ctx0" brushRef="#br0" timeOffset="-47045.85">24747 12100 0,'9'53'47,"-9"-9"-31,9-8-1,-9 8 1,0-18 0,9-26-1,-9 9 1</inkml:trace>
  <inkml:trace contextRef="#ctx0" brushRef="#br0" timeOffset="-45811.81">24783 12091 0,'8'-8'47,"10"8"-32,17-9 1,9 0 0,-35 9-1,9 0 1,0 9-1,8 17 1,0 1 15,-17-1-15,-9-17 0,9 0-1,-18 0 1,0-9-1,-26 8 1,18-8 0,8 0-1,-9 0 17,-8 9 61,17-9-77,-18 18 140,10-9-140,8-9-1,9 26 142,9-26-142,17 27 1,-8-19 0,8 10-1,-26-9 1,18-9-1,0 18 1,-10-18 0,-8 8 15</inkml:trace>
  <inkml:trace contextRef="#ctx0" brushRef="#br0" timeOffset="-41745.87">29960 13247 0,'35'-53'62,"-26"44"-46,35-44-1,-35 44 1,-1 1 0,-8-1-1,9 9 16,-9 9 16,18 70-15,-9-35-17,0-9 1,-9-26-1,8 0 1</inkml:trace>
  <inkml:trace contextRef="#ctx0" brushRef="#br0" timeOffset="-41188.84">30004 13203 0,'35'9'63,"0"-1"-48,-17 1 1,0-9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3840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28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0" timeString="2024-12-17T08:33:32.5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17462 8149 0,'-17'-9'16,"-27"9"0,8 0-1,19 0 1,-89 0 0,-17 44 15,52 1-16,-61 34 1,79-53 0,-27 45-1,27-27 1,45-18 15,-1 27-15,9-17-1,0-1 1,26 0 0,10 18 15,52 9-15,0-36 15,35-17-16,-70-9 1,62 18 0,-44-18-1,78 9 1,-7 8 0,-45-8-1,-71-9 1,9 0-1,9 18 1,9-18 0,-9 0-1,-17 0 1,8 0-16,89 0 31,-80 0-15,18 0-1,-18 0 1,-9 0 0,35-9-1,-43 0 1,8-17 0,-17 17-16,8-9 15,1 1 1,17-10-1,-18-17 1,-26 9 15,0 17-15,0 9 0,0-8-1</inkml:trace>
  <inkml:trace contextRef="#ctx0" brushRef="#br0" timeOffset="27983.18">24209 7161 0,'0'18'63,"0"8"-48,0 10 1,0-19-1,-17 10-15,17-10 16,0 19 0,-9-10-16,9-8 15,0 0 1,0 8 0</inkml:trace>
  <inkml:trace contextRef="#ctx0" brushRef="#br0" timeOffset="43118.92">25788 7849 0,'0'62'32,"0"0"-17,9-36 1,-9 27 0,26 97-1,-8-44 1,-18-97-1</inkml:trace>
  <inkml:trace contextRef="#ctx0" brushRef="#br0" timeOffset="44215.03">27596 8678 0,'0'53'31,"9"9"-15,-9-18-1,0-17 1,0 8 0,0 9-1,0 35 1,0-8 0,0-62-1,0 8 1,0-8-16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07T14:27:08.337"/>
    </inkml:context>
    <inkml:brush xml:id="br0">
      <inkml:brushProperty name="width" value="0.035" units="cm"/>
      <inkml:brushProperty name="height" value="0.035" units="cm"/>
      <inkml:brushProperty name="color" value="#849398"/>
    </inkml:brush>
  </inkml:definitions>
  <inkml:trace contextRef="#ctx0" brushRef="#br0">7 1296 24575,'10'-126'0,"-2"48"0,10-107 0,6-116 0,-27 211 0,-5 0 0,-20-94 0,2 14 0,26 169 0,-1-1 0,1 1 0,0-1 0,0 1 0,0 0 0,-1-1 0,1 1 0,1-1 0,-1 1 0,0-1 0,0 1 0,0 0 0,1-1 0,-1 1 0,1 0 0,-1-1 0,1 1 0,0 0 0,-1 0 0,1-1 0,0 1 0,0 0 0,1-1 0,1 0 0,0 1 0,0 0 0,0 0 0,0 0 0,0 0 0,0 1 0,0-1 0,0 1 0,0 0 0,5 0 0,217 0 0,-3 0 0,1794-17 0,-1855 17 0,211-6 0,20-1 0,-335 7 0,58 1 0,-113 0 0,0-1 0,0 1 0,0 0 0,0 0 0,0 0 0,0 0 0,-1 0 0,1 0 0,0 0 0,-1 0 0,1 1 0,0-1 0,-1 1 0,0-1 0,1 1 0,-1 0 0,0-1 0,0 1 0,0 0 0,0 0 0,0 0 0,-1 0 0,2 2 0,2 9 0,0-1 0,2 20 0,-3-20 0,8 39 0,33 179 0,-35-168 0,1 110 0,-4-86 0,0-5 0,-7 321 0,3-374-1365,1-15-5461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07T14:27:12.637"/>
    </inkml:context>
    <inkml:brush xml:id="br0">
      <inkml:brushProperty name="width" value="0.035" units="cm"/>
      <inkml:brushProperty name="height" value="0.035" units="cm"/>
      <inkml:brushProperty name="color" value="#849398"/>
    </inkml:brush>
  </inkml:definitions>
  <inkml:trace contextRef="#ctx0" brushRef="#br0">21 1344 24575,'0'0'0,"1"-1"0,-1 1 0,1 0 0,-1-1 0,1 1 0,-1 0 0,1-1 0,-1 1 0,0-1 0,1 1 0,-1-1 0,0 1 0,1 0 0,-1-1 0,0 1 0,0-1 0,1 0 0,-1 1 0,0-1 0,0 1 0,0-1 0,0 1 0,0-1 0,0 0 0,3-20 0,-2 17 0,11-155 0,-11-207 0,-2 311 0,-11-170 0,0-48 0,11 232 0,-1-1 0,-14-68 0,16 109 0,0 0 0,0 0 0,0 0 0,0 0 0,0 0 0,0-1 0,0 1 0,1 0 0,-1 0 0,0 0 0,1 0 0,-1 0 0,0 0 0,1 0 0,-1 0 0,1 0 0,0 1 0,-1-1 0,1 0 0,0 0 0,0 0 0,-1 1 0,1-1 0,0 0 0,0 1 0,0-1 0,0 1 0,0-1 0,0 1 0,0-1 0,0 1 0,0-1 0,0 1 0,0 0 0,0 0 0,2-1 0,6 0 0,1-1 0,-1 1 0,13 0 0,-14 1 0,491-1 0,-250 3 0,-189-2 0,466 9 0,-437-5 0,75 5 0,324 4 0,-233-12 0,-113 5 0,49 0 0,-26 0 0,-1 0 0,-27-13 0,-136 7 0,0 0 0,0 0 0,0 0 0,0 0 0,0 0 0,0 0 0,0 1 0,0-1 0,0 0 0,-1 1 0,1-1 0,0 1 0,0-1 0,0 1 0,-1-1 0,1 1 0,0 0 0,-1-1 0,1 1 0,0 0 0,-1 0 0,1-1 0,-1 1 0,1 0 0,-1 0 0,1 0 0,-1-1 0,0 1 0,1 0 0,-1 0 0,0 2 0,7 35 0,-6-28 0,13 157 0,-6-37 0,7 372 0,-16-355 0,6-107-1365,-3-29-5461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07T14:27:15.740"/>
    </inkml:context>
    <inkml:brush xml:id="br0">
      <inkml:brushProperty name="width" value="0.035" units="cm"/>
      <inkml:brushProperty name="height" value="0.035" units="cm"/>
      <inkml:brushProperty name="color" value="#849398"/>
    </inkml:brush>
  </inkml:definitions>
  <inkml:trace contextRef="#ctx0" brushRef="#br0">1 1588 24575,'1'-19'0,"2"0"0,0 1 0,1-1 0,1 1 0,1 0 0,9-20 0,7-21 0,30-105 0,98-211 0,-33 160 0,-86 160 0,3 2 0,2 1 0,3 2 0,55-57 0,-71 83 0,-8 8 0,1 0 0,1 1 0,0 0 0,1 2 0,0 0 0,35-18 0,-1 7 0,121-50 0,-139 63 0,0 0 0,0 2 0,48-5 0,373-9 0,-407 23 0,1 2 0,-1 3 0,1 1 0,-1 3 0,-1 1 0,0 3 0,0 2 0,74 34 0,163 77 0,-116-53 0,-143-61 0,0 1 0,-1 1 0,0 1 0,-2 1 0,0 2 0,0 0 0,22 25 0,43 42 0,34 39 0,-104-104 0,-1 1 0,-1 0 0,-1 1 0,20 42 0,-20-30 0,-1 1 0,-2 0 0,-2 1 0,-1 1 0,5 58 0,-5-18 0,2-1 0,35 123 0,32 83 0,-72-254-1365,-1-6-5461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07T14:27:22.6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72 1740 24575,'11'-162'0,"-23"-176"0,12 271 0,-17-126 0,-2 112 0,11 50 0,-7-51 0,3-350 0,13 312 0,-1 117 0,0 1 0,0 0 0,0-1 0,0 1 0,0-1 0,1 1 0,-1 0 0,1-1 0,0 1 0,-1 0 0,1 0 0,0-1 0,0 1 0,3-3 0,-3 3 0,1 1 0,0 0 0,0 0 0,-1 0 0,1 0 0,0 0 0,0 0 0,0 1 0,0-1 0,0 1 0,0-1 0,0 1 0,0-1 0,0 1 0,0 0 0,0 0 0,3 1 0,44 2 0,-1 3 0,80 19 0,-53-9 0,-18-2 0,61 24 0,-23-7 0,345 89 0,-259-67 0,-18-8 0,-116-36 0,-34-7 0,0 1 0,-1 0 0,18 6 0,10 8 0,1-1 0,54 12 0,16 9 0,-53-27 0,0-3 0,0-2 0,97-5 0,-118-3 0,0-1 0,0-3 0,0 0 0,-1-3 0,0 0 0,-1-3 0,57-28 0,-42 17 0,49-25 0,-87 41 0,-1-1 0,12-10 0,16-12 0,-1 5 0,139-86 0,-41 25 0,-81 50 0,-45 31 0,0 1 0,0 0 0,16-5 0,-17 7 0,1-1 0,-1 0 0,0-1 0,15-9 0,-8 2 0,3-2 0,35-21 0,-47 32 0,1-1 0,-1 1 0,0 1 0,1-1 0,0 1 0,-1 1 0,1-1 0,0 1 0,9 0 0,0 0 0,0-1 0,-1 0 0,33-10 0,-31 7 0,0 0 0,0 2 0,20-2 0,-10 0 0,-25 4 0,1 0 0,-1 0 0,1 0 0,0 0 0,0 1 0,0 0 0,-1 0 0,1 0 0,0 0 0,0 0 0,5 2 0,-8-1 0,0 0 0,0 0 0,0 0 0,1 0 0,-1 0 0,-1 0 0,1 1 0,0-1 0,0 0 0,0 1 0,0-1 0,-1 0 0,1 1 0,-1-1 0,1 1 0,-1-1 0,1 4 0,3 32 0,-3-27 0,13 191 0,-4-114 0,7 84 0,-12-134 0,1-1 0,1 0 0,21 57 0,-16-54 0,-1 0 0,10 64 0,-10-16 0,-4-41 0,2 76 0,3 46 0,-13-81 0,2 69 0,5-102 0,0 23 0,-6-67-119,0 2-297,0 1 1,4 25 0,-1-27-6411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07T14:27:30.23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36 1462 24575,'0'-397'0,"13"283"0,-6 22 0,-3 42 0,1 0 0,2-57 0,-6 42 0,1 26 0,-8-68 0,-4 55 0,6 32 0,-4-31 0,6 37 0,0 1 0,-2-1 0,1 0 0,-9-18 0,7 20 0,1 0 0,0 0 0,1-1 0,0 1 0,-2-25 0,5 16 0,1-64 0,-1 84 0,1 0 0,-1 0 0,0 0 0,0 0 0,1-1 0,-1 1 0,0 0 0,1 0 0,-1 0 0,1 0 0,-1 0 0,1 0 0,0 0 0,-1 0 0,1 1 0,0-1 0,0 0 0,0 0 0,0 0 0,-1 1 0,1-1 0,0 1 0,1-2 0,1 2 0,-1-1 0,1 0 0,-1 0 0,1 1 0,0-1 0,-1 1 0,1 0 0,0 0 0,4 1 0,0-1 0,-1 1 0,0 1 0,1-1 0,-1 1 0,0 0 0,0 1 0,10 5 0,0 2 0,-4-1 0,1 0 0,0-2 0,1 1 0,0-2 0,27 10 0,28 0 0,79 7 0,-114-18 0,28 0 0,111-4 0,-75-3 0,-50 1 0,-25 0 0,1 0 0,41 6 0,-56-2 0,0-1 0,-1 2 0,0-1 0,1 1 0,-1 0 0,-1 1 0,8 5 0,33 17 0,-25-17 0,-12-4 0,1-1 0,0 0 0,0-1 0,0-1 0,0 0 0,1 0 0,23 1 0,-21-3 0,0-1 0,0-1 0,-1 0 0,1-1 0,0 0 0,-1-1 0,0-1 0,28-11 0,-40 14 0,1 1 0,0-1 0,-1 1 0,1-1 0,0 1 0,0 0 0,0 0 0,-1 0 0,1 0 0,0 0 0,0 1 0,-1 0 0,1-1 0,0 1 0,-1 0 0,1 0 0,0 0 0,-1 1 0,0-1 0,5 3 0,-3-1 0,1-1 0,-1 0 0,1 0 0,0 0 0,0 0 0,8 1 0,48 0 0,71-6 0,-124 3 0,20-2 0,-24 1 0,0 0 0,0 0 0,0 1 0,0 0 0,0 0 0,0 0 0,0 0 0,0 1 0,0-1 0,0 1 0,0 0 0,0 0 0,0 1 0,-1-1 0,1 1 0,0 0 0,-1 0 0,1 0 0,4 4 0,-4-3 0,0-1 0,-1 1 0,2-1 0,-1 0 0,0 0 0,0 0 0,1-1 0,-1 1 0,0-1 0,1 0 0,0 0 0,-1-1 0,1 0 0,-1 1 0,1-1 0,0-1 0,7 0 0,7-3 0,0-1 0,0 0 0,18-8 0,-3 0 0,7 0 0,0 1 0,1 2 0,0 2 0,1 2 0,58-1 0,3 1 0,3 0 0,-92 5 0,1-1 0,-1 0 0,0-1 0,0-1 0,0-1 0,27-11 0,16-5 0,-45 18 0,0 1 0,0 0 0,0 1 0,0 1 0,17 0 0,-12 1 0,32-3 0,-19-4 0,50-16 0,8-2 0,-61 19 0,-18 4 0,0-1 0,0 0 0,11-4 0,-20 5 0,0 1 0,1-1 0,-1 1 0,0 0 0,0-1 0,0 1 0,0 0 0,0 0 0,1 0 0,-1-1 0,0 1 0,0 0 0,0 1 0,0-1 0,1 0 0,-1 0 0,0 0 0,0 1 0,0-1 0,0 1 0,0-1 0,0 1 0,0-1 0,0 1 0,0 0 0,0-1 0,0 1 0,0 0 0,0 0 0,0-1 0,0 1 0,-1 0 0,1 0 0,0 0 0,-1 0 0,1 0 0,-1 0 0,1 2 0,2 5 0,-1-1 0,-1 1 0,1 0 0,-1-1 0,0 10 0,1 5 0,2 19 0,-1 0 0,-4 59 0,-1-62 0,2-1 0,2 1 0,7 48 0,45 145 0,-49-203 0,-1 1 0,-2-1 0,-1 1 0,-3 41 0,0-1 0,2-50 0,0 52 0,-10 74 0,3-88-682,0 74-1,7-121-6143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384E1-0E85-4539-AA48-113A52B7A178}" type="datetimeFigureOut">
              <a:rPr lang="de-DE" smtClean="0"/>
              <a:t>16.12.2024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ED162-154E-432B-89DE-4E5A47745E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692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ED162-154E-432B-89DE-4E5A47745EF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110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BB7097-9D3F-2D84-2866-E125E02BAC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53360" y="1940199"/>
            <a:ext cx="9144000" cy="1360594"/>
          </a:xfrm>
          <a:prstGeom prst="rect">
            <a:avLst/>
          </a:prstGeom>
        </p:spPr>
        <p:txBody>
          <a:bodyPr anchor="t"/>
          <a:lstStyle>
            <a:lvl1pPr algn="ctr">
              <a:defRPr sz="3200"/>
            </a:lvl1pPr>
          </a:lstStyle>
          <a:p>
            <a:r>
              <a:rPr lang="en-US" noProof="0" err="1"/>
              <a:t>Hier</a:t>
            </a:r>
            <a:r>
              <a:rPr lang="en-US" noProof="0"/>
              <a:t> den </a:t>
            </a:r>
            <a:r>
              <a:rPr lang="en-US" noProof="0" err="1"/>
              <a:t>Titel</a:t>
            </a:r>
            <a:r>
              <a:rPr lang="en-US" noProof="0"/>
              <a:t> der </a:t>
            </a:r>
            <a:r>
              <a:rPr lang="en-US" noProof="0" err="1"/>
              <a:t>heutigen</a:t>
            </a:r>
            <a:r>
              <a:rPr lang="en-US" noProof="0"/>
              <a:t> </a:t>
            </a:r>
            <a:r>
              <a:rPr lang="en-US" noProof="0" err="1"/>
              <a:t>Präsi</a:t>
            </a:r>
            <a:r>
              <a:rPr lang="en-US" noProof="0"/>
              <a:t> </a:t>
            </a:r>
            <a:r>
              <a:rPr lang="en-US" noProof="0" err="1"/>
              <a:t>einfügen</a:t>
            </a:r>
            <a:endParaRPr lang="en-US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5EA3141-E9F5-7950-D225-459BAD44E5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8833" y="1204190"/>
            <a:ext cx="7773054" cy="455859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err="1"/>
              <a:t>Übergeordnetes</a:t>
            </a:r>
            <a:r>
              <a:rPr lang="en-US" noProof="0"/>
              <a:t> Thema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685FC3-ED1D-269B-8728-8B1DC1A2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217" y="6239593"/>
            <a:ext cx="506583" cy="365125"/>
          </a:xfrm>
          <a:prstGeom prst="rect">
            <a:avLst/>
          </a:prstGeom>
        </p:spPr>
        <p:txBody>
          <a:bodyPr/>
          <a:lstStyle/>
          <a:p>
            <a:fld id="{AEFD9254-4CAA-46A1-94D4-A59CDE63F54F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8D78CD15-3B60-8664-B3B0-8D8DEBB8D0DA}"/>
              </a:ext>
            </a:extLst>
          </p:cNvPr>
          <p:cNvSpPr txBox="1">
            <a:spLocks/>
          </p:cNvSpPr>
          <p:nvPr userDrawn="1"/>
        </p:nvSpPr>
        <p:spPr>
          <a:xfrm>
            <a:off x="2943185" y="4639755"/>
            <a:ext cx="6164350" cy="1060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Chair of Communications</a:t>
            </a:r>
          </a:p>
          <a:p>
            <a:r>
              <a:rPr lang="en-US" sz="1600" b="1" dirty="0"/>
              <a:t>Department of Electrical and Information Engineering</a:t>
            </a:r>
          </a:p>
          <a:p>
            <a:r>
              <a:rPr lang="en-US" sz="1600" b="1" dirty="0"/>
              <a:t>CAU Kiel</a:t>
            </a: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C1BB72D6-E82A-97E7-5EB3-10038EE26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142" y="-356748"/>
            <a:ext cx="12293996" cy="1512168"/>
          </a:xfrm>
          <a:prstGeom prst="rect">
            <a:avLst/>
          </a:prstGeom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C4AEC565-6B05-0B7D-0F2B-2947951AF9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52" b="22809"/>
          <a:stretch/>
        </p:blipFill>
        <p:spPr>
          <a:xfrm>
            <a:off x="8807624" y="3654748"/>
            <a:ext cx="3384376" cy="3203252"/>
          </a:xfrm>
          <a:prstGeom prst="rect">
            <a:avLst/>
          </a:prstGeom>
        </p:spPr>
      </p:pic>
      <p:pic>
        <p:nvPicPr>
          <p:cNvPr id="12" name="Grafik 11" descr="Ein Bild, das Text enthält.&#10;&#10;Automatisch generierte Beschreibung">
            <a:extLst>
              <a:ext uri="{FF2B5EF4-FFF2-40B4-BE49-F238E27FC236}">
                <a16:creationId xmlns:a16="http://schemas.microsoft.com/office/drawing/2014/main" id="{6ADB469A-7C4B-239F-3BC5-60CD1E2132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0660" y="6048246"/>
            <a:ext cx="730000" cy="44748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1EFCCEE-F6E9-8BE7-352F-5D2DF3B5299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7272" y="6073213"/>
            <a:ext cx="1511428" cy="422519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F763CFED-8AFC-12F1-A6A5-F237BFF0845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8911" y="6185828"/>
            <a:ext cx="901538" cy="309904"/>
          </a:xfrm>
          <a:prstGeom prst="rect">
            <a:avLst/>
          </a:prstGeom>
        </p:spPr>
      </p:pic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8A6E8B0-49E3-BAD1-774C-9B5AC34935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13825" y="3557208"/>
            <a:ext cx="6164350" cy="8112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94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71762C-4A0F-01C9-4C86-9C3FB2DE6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8585"/>
            <a:ext cx="7367853" cy="44666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US" noProof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31D5A6FC-8C46-8869-3792-1D8B503F9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19" y="105960"/>
            <a:ext cx="9317003" cy="631083"/>
          </a:xfrm>
          <a:prstGeom prst="rect">
            <a:avLst/>
          </a:prstGeom>
        </p:spPr>
        <p:txBody>
          <a:bodyPr/>
          <a:lstStyle>
            <a:lvl1pPr>
              <a:defRPr sz="3600" i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9A65FCC-B512-B866-D442-D4679F79F0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776912"/>
            <a:ext cx="10461625" cy="236083"/>
          </a:xfrm>
        </p:spPr>
        <p:txBody>
          <a:bodyPr>
            <a:noAutofit/>
          </a:bodyPr>
          <a:lstStyle>
            <a:lvl1pPr marL="0" indent="0" algn="l">
              <a:buNone/>
              <a:defRPr sz="1000"/>
            </a:lvl1pPr>
          </a:lstStyle>
          <a:p>
            <a:pPr lvl="0"/>
            <a:r>
              <a:rPr lang="en-US"/>
              <a:t>[1]: QUELLEN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53D825ED-9131-4BCB-5E0D-36F3F21FD7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8075" y="6198412"/>
            <a:ext cx="730000" cy="447486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1C08976D-2C55-A77D-EE8C-586E15595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39593"/>
            <a:ext cx="117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fld id="{9D82F07D-7812-40EF-87DC-9F75FD2CC678}" type="datetime5">
              <a:rPr lang="en-US" smtClean="0"/>
              <a:t>16-Dec-24</a:t>
            </a:fld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41396589-465D-65DE-2092-315FB3CF1E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553" y="6239593"/>
            <a:ext cx="4240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r>
              <a:rPr lang="de-DE"/>
              <a:t>Silas Oettinghaus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9A8409D7-F808-D370-1380-33DF5DEEC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7217" y="6239593"/>
            <a:ext cx="5065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fld id="{AEFD9254-4CAA-46A1-94D4-A59CDE63F54F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6AE1C389-ADCE-14AD-5227-430E30851673}"/>
              </a:ext>
            </a:extLst>
          </p:cNvPr>
          <p:cNvCxnSpPr>
            <a:cxnSpLocks/>
          </p:cNvCxnSpPr>
          <p:nvPr userDrawn="1"/>
        </p:nvCxnSpPr>
        <p:spPr>
          <a:xfrm>
            <a:off x="838200" y="6047459"/>
            <a:ext cx="10515600" cy="0"/>
          </a:xfrm>
          <a:prstGeom prst="line">
            <a:avLst/>
          </a:prstGeom>
          <a:ln w="12700">
            <a:solidFill>
              <a:srgbClr val="003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21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31D5A6FC-8C46-8869-3792-1D8B503F9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19" y="105960"/>
            <a:ext cx="9317003" cy="631083"/>
          </a:xfrm>
          <a:prstGeom prst="rect">
            <a:avLst/>
          </a:prstGeom>
        </p:spPr>
        <p:txBody>
          <a:bodyPr/>
          <a:lstStyle>
            <a:lvl1pPr>
              <a:defRPr sz="3600" i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9A65FCC-B512-B866-D442-D4679F79F0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776912"/>
            <a:ext cx="10461625" cy="236083"/>
          </a:xfrm>
        </p:spPr>
        <p:txBody>
          <a:bodyPr>
            <a:noAutofit/>
          </a:bodyPr>
          <a:lstStyle>
            <a:lvl1pPr marL="0" indent="0" algn="l">
              <a:buNone/>
              <a:defRPr sz="1000"/>
            </a:lvl1pPr>
          </a:lstStyle>
          <a:p>
            <a:pPr lvl="0"/>
            <a:r>
              <a:rPr lang="en-US"/>
              <a:t>[1]: QUELLEN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59FFFF40-2C80-4427-E484-D5E1308EF3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030119"/>
            <a:ext cx="4032000" cy="2880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56736BC8-39DC-45FD-CFE6-6725E2CEA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39593"/>
            <a:ext cx="117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fld id="{001F717A-54A1-4683-9198-DFF9AC7BA087}" type="datetime5">
              <a:rPr lang="en-US" smtClean="0"/>
              <a:t>16-Dec-24</a:t>
            </a:fld>
            <a:endParaRPr lang="de-DE"/>
          </a:p>
        </p:txBody>
      </p:sp>
      <p:sp>
        <p:nvSpPr>
          <p:cNvPr id="18" name="Fußzeilenplatzhalter 4">
            <a:extLst>
              <a:ext uri="{FF2B5EF4-FFF2-40B4-BE49-F238E27FC236}">
                <a16:creationId xmlns:a16="http://schemas.microsoft.com/office/drawing/2014/main" id="{8A52D202-4E1B-D0F6-D41A-F49E0CE5B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553" y="6239593"/>
            <a:ext cx="4240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r>
              <a:rPr lang="de-DE"/>
              <a:t>Silas Oettinghaus</a:t>
            </a: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BF843617-D808-81BB-1598-FAAD78015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7217" y="6239593"/>
            <a:ext cx="5065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fld id="{AEFD9254-4CAA-46A1-94D4-A59CDE63F54F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61439B02-AB42-FF14-8199-A295277977F1}"/>
              </a:ext>
            </a:extLst>
          </p:cNvPr>
          <p:cNvCxnSpPr>
            <a:cxnSpLocks/>
          </p:cNvCxnSpPr>
          <p:nvPr userDrawn="1"/>
        </p:nvCxnSpPr>
        <p:spPr>
          <a:xfrm>
            <a:off x="838200" y="6047459"/>
            <a:ext cx="10515600" cy="0"/>
          </a:xfrm>
          <a:prstGeom prst="line">
            <a:avLst/>
          </a:prstGeom>
          <a:ln w="12700">
            <a:solidFill>
              <a:srgbClr val="003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k 20" descr="Ein Bild, das Text enthält.&#10;&#10;Automatisch generierte Beschreibung">
            <a:extLst>
              <a:ext uri="{FF2B5EF4-FFF2-40B4-BE49-F238E27FC236}">
                <a16:creationId xmlns:a16="http://schemas.microsoft.com/office/drawing/2014/main" id="{A9270943-C30E-CEAE-078F-7C363D445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8075" y="6198412"/>
            <a:ext cx="730000" cy="447486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57F1C4D-BE9C-3126-81EC-598FA420F2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505" y="6223379"/>
            <a:ext cx="1511428" cy="422519"/>
          </a:xfrm>
          <a:prstGeom prst="rect">
            <a:avLst/>
          </a:prstGeom>
        </p:spPr>
      </p:pic>
      <p:sp>
        <p:nvSpPr>
          <p:cNvPr id="23" name="Bildplatzhalter 6">
            <a:extLst>
              <a:ext uri="{FF2B5EF4-FFF2-40B4-BE49-F238E27FC236}">
                <a16:creationId xmlns:a16="http://schemas.microsoft.com/office/drawing/2014/main" id="{FA7C3CE3-D527-AAF6-D882-24E3519706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82187" y="2025857"/>
            <a:ext cx="4032000" cy="2880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F4EEE1F-6426-45CE-81F8-B9D5E85D88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6152" y="5057507"/>
            <a:ext cx="753179" cy="49259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DB15B60-8F19-4B5B-8A15-61CE93F545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39634" y="5057507"/>
            <a:ext cx="753179" cy="492599"/>
          </a:xfrm>
          <a:prstGeom prst="rect">
            <a:avLst/>
          </a:prstGeom>
        </p:spPr>
      </p:pic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60DB93A-B36B-41C0-9185-6E6359E89EA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446570" y="2025857"/>
            <a:ext cx="1159247" cy="866775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0C31B53-A232-44E5-99B7-705D06E57D8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6138" y="1120775"/>
            <a:ext cx="10368049" cy="7334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err="1"/>
              <a:t>bla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320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CD022AB-5E18-C376-0E5E-A4A9DCE387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7733" y="-177801"/>
            <a:ext cx="12302067" cy="3284984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8F0F0457-B2D0-B269-0D30-57AEA3C756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-253269"/>
            <a:ext cx="1847528" cy="635088"/>
          </a:xfrm>
          <a:prstGeom prst="rect">
            <a:avLst/>
          </a:prstGeom>
        </p:spPr>
      </p:pic>
      <p:pic>
        <p:nvPicPr>
          <p:cNvPr id="6" name="Picture 17">
            <a:extLst>
              <a:ext uri="{FF2B5EF4-FFF2-40B4-BE49-F238E27FC236}">
                <a16:creationId xmlns:a16="http://schemas.microsoft.com/office/drawing/2014/main" id="{6A7172E7-27BA-940E-AB6F-69B288469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52" b="22809"/>
          <a:stretch/>
        </p:blipFill>
        <p:spPr>
          <a:xfrm>
            <a:off x="8807624" y="3654748"/>
            <a:ext cx="3384376" cy="3203252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54E7B987-9ED1-EE42-E723-C94EEBFACD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0660" y="6048246"/>
            <a:ext cx="730000" cy="44748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0E06D30-3205-AD57-B49A-05991782253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7272" y="6073213"/>
            <a:ext cx="1511428" cy="422519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55FF7C94-0382-C406-AED8-5B30B06138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8911" y="6185828"/>
            <a:ext cx="901538" cy="30990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3B3B9272-284B-5138-F6ED-99312D5EADA4}"/>
              </a:ext>
            </a:extLst>
          </p:cNvPr>
          <p:cNvSpPr txBox="1"/>
          <p:nvPr userDrawn="1"/>
        </p:nvSpPr>
        <p:spPr>
          <a:xfrm>
            <a:off x="3585633" y="3429000"/>
            <a:ext cx="50207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i="0" dirty="0">
                <a:latin typeface="Avenir Next LT Pro" panose="020B0504020202020204" pitchFamily="34" charset="77"/>
              </a:rPr>
              <a:t>Thank you for your attention!</a:t>
            </a:r>
          </a:p>
          <a:p>
            <a:pPr lvl="0" algn="ctr"/>
            <a:endParaRPr lang="en-US" sz="2000" b="1" i="0" dirty="0">
              <a:latin typeface="Avenir Next LT Pro" panose="020B0504020202020204" pitchFamily="34" charset="77"/>
            </a:endParaRPr>
          </a:p>
          <a:p>
            <a:pPr lvl="0" algn="ctr"/>
            <a:r>
              <a:rPr lang="en-US" sz="2000" b="0" i="0" dirty="0">
                <a:latin typeface="Avenir Next LT Pro" panose="020B0504020202020204" pitchFamily="34" charset="77"/>
              </a:rPr>
              <a:t>Contact:</a:t>
            </a:r>
          </a:p>
          <a:p>
            <a:pPr lvl="0" algn="ctr"/>
            <a:endParaRPr lang="en-US" sz="2000" b="0" i="0" dirty="0">
              <a:latin typeface="Avenir Next LT Pro" panose="020B0504020202020204" pitchFamily="34" charset="77"/>
            </a:endParaRPr>
          </a:p>
          <a:p>
            <a:pPr lvl="0" algn="ctr"/>
            <a:r>
              <a:rPr lang="en-US" sz="2000" b="1" i="0" dirty="0">
                <a:latin typeface="Avenir Next LT Pro" panose="020B0504020202020204" pitchFamily="34" charset="77"/>
              </a:rPr>
              <a:t>📧 Silas.Oettinghaus@tf.uni-kiel.de</a:t>
            </a:r>
          </a:p>
          <a:p>
            <a:pPr lvl="0" algn="ctr"/>
            <a:endParaRPr lang="en-US" sz="2000" b="1" i="0" dirty="0">
              <a:latin typeface="Avenir Next LT Pro" panose="020B0504020202020204" pitchFamily="34" charset="77"/>
            </a:endParaRPr>
          </a:p>
          <a:p>
            <a:pPr lvl="0" algn="ctr"/>
            <a:r>
              <a:rPr lang="en-US" sz="2000" b="1" i="0" dirty="0">
                <a:latin typeface="Avenir Next LT Pro" panose="020B0504020202020204" pitchFamily="34" charset="77"/>
              </a:rPr>
              <a:t>☎️ 0431 8806311</a:t>
            </a:r>
          </a:p>
          <a:p>
            <a:pPr algn="ctr"/>
            <a:endParaRPr lang="en-US" sz="2000" b="1" i="0" dirty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5593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9E0F1E-45E1-F5EC-3E10-6A3F05B97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58585"/>
            <a:ext cx="10515600" cy="4716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err="1"/>
              <a:t>Mastertextformat</a:t>
            </a:r>
            <a:r>
              <a:rPr lang="en-US" noProof="0"/>
              <a:t> </a:t>
            </a:r>
            <a:r>
              <a:rPr lang="en-US" noProof="0" err="1"/>
              <a:t>bearbeiten</a:t>
            </a:r>
            <a:endParaRPr lang="en-US" noProof="0"/>
          </a:p>
          <a:p>
            <a:pPr lvl="1"/>
            <a:r>
              <a:rPr lang="en-US" noProof="0" err="1"/>
              <a:t>Zweite</a:t>
            </a:r>
            <a:r>
              <a:rPr lang="en-US" noProof="0"/>
              <a:t> Ebene</a:t>
            </a:r>
          </a:p>
          <a:p>
            <a:pPr lvl="2"/>
            <a:r>
              <a:rPr lang="en-US" noProof="0" err="1"/>
              <a:t>Dritte</a:t>
            </a:r>
            <a:r>
              <a:rPr lang="en-US" noProof="0"/>
              <a:t> Ebene</a:t>
            </a:r>
          </a:p>
          <a:p>
            <a:pPr lvl="3"/>
            <a:r>
              <a:rPr lang="en-US" noProof="0" err="1"/>
              <a:t>Vierte</a:t>
            </a:r>
            <a:r>
              <a:rPr lang="en-US" noProof="0"/>
              <a:t> Ebene</a:t>
            </a:r>
          </a:p>
          <a:p>
            <a:pPr lvl="4"/>
            <a:r>
              <a:rPr lang="en-US" noProof="0" err="1"/>
              <a:t>Fünfte</a:t>
            </a:r>
            <a:r>
              <a:rPr lang="en-US" noProof="0"/>
              <a:t>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55F75F-3506-622C-2442-5EF802D40A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00" y="-93815"/>
            <a:ext cx="11592000" cy="1080000"/>
          </a:xfrm>
          <a:prstGeom prst="rect">
            <a:avLst/>
          </a:prstGeom>
          <a:effectLst>
            <a:outerShdw blurRad="675805" dist="159758" dir="3600000" sx="104000" sy="104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13" name="Titel 10">
            <a:extLst>
              <a:ext uri="{FF2B5EF4-FFF2-40B4-BE49-F238E27FC236}">
                <a16:creationId xmlns:a16="http://schemas.microsoft.com/office/drawing/2014/main" id="{8AE7A2D8-DA4F-49DD-B0ED-F101B8A04888}"/>
              </a:ext>
            </a:extLst>
          </p:cNvPr>
          <p:cNvSpPr txBox="1">
            <a:spLocks/>
          </p:cNvSpPr>
          <p:nvPr userDrawn="1"/>
        </p:nvSpPr>
        <p:spPr>
          <a:xfrm>
            <a:off x="404219" y="105960"/>
            <a:ext cx="9317003" cy="6310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i="0" kern="1200">
                <a:solidFill>
                  <a:schemeClr val="bg1">
                    <a:lumMod val="95000"/>
                  </a:schemeClr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068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venir Next LT Pro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customXml" Target="../ink/ink9.xml"/><Relationship Id="rId1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customXml" Target="../ink/ink6.xml"/><Relationship Id="rId12" Type="http://schemas.openxmlformats.org/officeDocument/2006/relationships/image" Target="../media/image35.png"/><Relationship Id="rId17" Type="http://schemas.openxmlformats.org/officeDocument/2006/relationships/customXml" Target="../ink/ink11.xml"/><Relationship Id="rId2" Type="http://schemas.openxmlformats.org/officeDocument/2006/relationships/image" Target="../media/image27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5" Type="http://schemas.openxmlformats.org/officeDocument/2006/relationships/customXml" Target="../ink/ink10.xml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customXml" Target="../ink/ink7.xml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customXml" Target="../ink/ink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customXml" Target="../ink/ink2.xml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customXml" Target="../ink/ink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B83A0B-A089-7659-49F1-2E2335C0E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3359" y="2167183"/>
            <a:ext cx="9144000" cy="1174304"/>
          </a:xfrm>
        </p:spPr>
        <p:txBody>
          <a:bodyPr/>
          <a:lstStyle/>
          <a:p>
            <a:r>
              <a:rPr lang="en-US" sz="4000" dirty="0"/>
              <a:t>Experiment “Prep Talk”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1467E7-9782-D423-5E50-B6CE622C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t>1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F6780A6-C222-4AC3-EF27-23DAB8A73110}"/>
              </a:ext>
            </a:extLst>
          </p:cNvPr>
          <p:cNvSpPr txBox="1"/>
          <p:nvPr/>
        </p:nvSpPr>
        <p:spPr>
          <a:xfrm>
            <a:off x="137459" y="3341487"/>
            <a:ext cx="11775801" cy="371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Silas Oettinghaus</a:t>
            </a:r>
            <a:endParaRPr lang="de-DE" dirty="0">
              <a:effectLst/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25FFA3DE-4F20-E90D-519E-B905EBD5B6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CAU - </a:t>
            </a:r>
            <a:r>
              <a:rPr lang="de-DE" dirty="0" err="1"/>
              <a:t>Polariton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868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F7CD409-4553-0B1F-47CF-BD17E981A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DSP </a:t>
            </a:r>
            <a:r>
              <a:rPr lang="de-DE" dirty="0" err="1"/>
              <a:t>Structure</a:t>
            </a:r>
            <a:r>
              <a:rPr lang="de-DE" dirty="0"/>
              <a:t> (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experiment</a:t>
            </a:r>
            <a:r>
              <a:rPr lang="de-DE" dirty="0"/>
              <a:t>)</a:t>
            </a:r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43A47EA-12BF-F48F-099F-23200AC4D4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A8399E-18E1-C864-C3A7-3A38B82CCA4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16-Dec-24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80BA77-1B63-3B96-E059-8C153F4BC4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49812D-F27C-2BA8-820A-A0BD2A0AA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8" name="Inhaltsplatzhalter 11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D85BEF9B-9C1C-8000-B2E9-35EA2BC83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092" y="1129086"/>
            <a:ext cx="4359125" cy="1379104"/>
          </a:xfr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13F5E64-4533-99B3-915B-109A00962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009" y="4767082"/>
            <a:ext cx="6092491" cy="39601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3FDCE82-B02C-9B12-04CD-2E4EAB631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3659" y="2988146"/>
            <a:ext cx="5346849" cy="92500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CBA2FA3-9DFC-3AE3-7A9B-9FDF7A3A8E2A}"/>
              </a:ext>
            </a:extLst>
          </p:cNvPr>
          <p:cNvSpPr txBox="1"/>
          <p:nvPr/>
        </p:nvSpPr>
        <p:spPr>
          <a:xfrm>
            <a:off x="449558" y="1129086"/>
            <a:ext cx="1854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VNLE + PF + MLSE</a:t>
            </a:r>
            <a:endParaRPr lang="en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44A8B21-6B87-D4DB-17B0-1AB6A61FEC10}"/>
              </a:ext>
            </a:extLst>
          </p:cNvPr>
          <p:cNvSpPr txBox="1"/>
          <p:nvPr/>
        </p:nvSpPr>
        <p:spPr>
          <a:xfrm>
            <a:off x="449558" y="2615570"/>
            <a:ext cx="1396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DB </a:t>
            </a:r>
            <a:r>
              <a:rPr lang="de-DE" dirty="0" err="1"/>
              <a:t>precoded</a:t>
            </a:r>
            <a:endParaRPr lang="en-US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B18412D-6F8C-AA3E-F33F-B5DB3A9545D6}"/>
              </a:ext>
            </a:extLst>
          </p:cNvPr>
          <p:cNvSpPr txBox="1"/>
          <p:nvPr/>
        </p:nvSpPr>
        <p:spPr>
          <a:xfrm>
            <a:off x="551158" y="4105762"/>
            <a:ext cx="131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DB </a:t>
            </a:r>
            <a:r>
              <a:rPr lang="de-DE" dirty="0" err="1"/>
              <a:t>encoded</a:t>
            </a:r>
            <a:endParaRPr lang="en-US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AF9BA7E-6DB4-EA6C-7C1C-B173182E5579}"/>
              </a:ext>
            </a:extLst>
          </p:cNvPr>
          <p:cNvSpPr txBox="1"/>
          <p:nvPr/>
        </p:nvSpPr>
        <p:spPr>
          <a:xfrm>
            <a:off x="731471" y="3188184"/>
            <a:ext cx="2828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Low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precompensation</a:t>
            </a:r>
            <a:endParaRPr lang="en-US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046E3F5-D250-F342-7236-E5BE622D1DEA}"/>
              </a:ext>
            </a:extLst>
          </p:cNvPr>
          <p:cNvSpPr txBox="1"/>
          <p:nvPr/>
        </p:nvSpPr>
        <p:spPr>
          <a:xfrm>
            <a:off x="897732" y="4498220"/>
            <a:ext cx="31763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„</a:t>
            </a:r>
            <a:r>
              <a:rPr lang="de-DE" dirty="0" err="1"/>
              <a:t>Full</a:t>
            </a:r>
            <a:r>
              <a:rPr lang="de-DE" dirty="0"/>
              <a:t>“ </a:t>
            </a:r>
            <a:r>
              <a:rPr lang="de-DE" dirty="0" err="1"/>
              <a:t>pre</a:t>
            </a:r>
            <a:r>
              <a:rPr lang="de-DE" dirty="0"/>
              <a:t> </a:t>
            </a:r>
            <a:r>
              <a:rPr lang="de-DE" dirty="0" err="1"/>
              <a:t>compensation</a:t>
            </a:r>
            <a:endParaRPr lang="de-DE" dirty="0"/>
          </a:p>
          <a:p>
            <a:r>
              <a:rPr lang="de-DE" dirty="0" err="1"/>
              <a:t>Maintains</a:t>
            </a:r>
            <a:r>
              <a:rPr lang="de-DE" dirty="0"/>
              <a:t> high </a:t>
            </a:r>
            <a:r>
              <a:rPr lang="de-DE" dirty="0" err="1"/>
              <a:t>Vpp</a:t>
            </a:r>
            <a:endParaRPr lang="de-DE" dirty="0"/>
          </a:p>
          <a:p>
            <a:r>
              <a:rPr lang="de-DE" dirty="0" err="1"/>
              <a:t>wants</a:t>
            </a:r>
            <a:r>
              <a:rPr lang="de-DE" dirty="0"/>
              <a:t> linear </a:t>
            </a:r>
            <a:r>
              <a:rPr lang="de-DE" dirty="0" err="1"/>
              <a:t>bias</a:t>
            </a:r>
            <a:r>
              <a:rPr lang="de-DE" dirty="0"/>
              <a:t> in </a:t>
            </a:r>
            <a:r>
              <a:rPr lang="de-DE" dirty="0" err="1"/>
              <a:t>quadr</a:t>
            </a:r>
            <a:r>
              <a:rPr lang="de-DE" dirty="0"/>
              <a:t>. </a:t>
            </a:r>
            <a:r>
              <a:rPr lang="de-DE" dirty="0" err="1"/>
              <a:t>point</a:t>
            </a:r>
            <a:endParaRPr lang="en-US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C0F8DF1-09FC-B160-6EEB-8F1CEFCBEA69}"/>
              </a:ext>
            </a:extLst>
          </p:cNvPr>
          <p:cNvSpPr txBox="1"/>
          <p:nvPr/>
        </p:nvSpPr>
        <p:spPr>
          <a:xfrm>
            <a:off x="668439" y="1578377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„</a:t>
            </a:r>
            <a:r>
              <a:rPr lang="de-DE" dirty="0" err="1"/>
              <a:t>Full</a:t>
            </a:r>
            <a:r>
              <a:rPr lang="de-DE" dirty="0"/>
              <a:t>“ </a:t>
            </a:r>
            <a:r>
              <a:rPr lang="de-DE" dirty="0" err="1"/>
              <a:t>pre</a:t>
            </a:r>
            <a:r>
              <a:rPr lang="de-DE" dirty="0"/>
              <a:t> </a:t>
            </a:r>
            <a:r>
              <a:rPr lang="de-DE" dirty="0" err="1"/>
              <a:t>compensation</a:t>
            </a:r>
            <a:endParaRPr lang="en-US" dirty="0"/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47BACF72-098A-8B5E-BC05-889310FE0556}"/>
              </a:ext>
            </a:extLst>
          </p:cNvPr>
          <p:cNvCxnSpPr/>
          <p:nvPr/>
        </p:nvCxnSpPr>
        <p:spPr>
          <a:xfrm>
            <a:off x="182033" y="2527300"/>
            <a:ext cx="79544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4CBA022E-C5B9-5674-E509-BBE83B2D056B}"/>
              </a:ext>
            </a:extLst>
          </p:cNvPr>
          <p:cNvCxnSpPr/>
          <p:nvPr/>
        </p:nvCxnSpPr>
        <p:spPr>
          <a:xfrm>
            <a:off x="182033" y="4105762"/>
            <a:ext cx="79544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3" name="Freihand 22">
                <a:extLst>
                  <a:ext uri="{FF2B5EF4-FFF2-40B4-BE49-F238E27FC236}">
                    <a16:creationId xmlns:a16="http://schemas.microsoft.com/office/drawing/2014/main" id="{18C02605-494B-EA86-C953-13F846AEE49E}"/>
                  </a:ext>
                </a:extLst>
              </p14:cNvPr>
              <p14:cNvContentPartPr/>
              <p14:nvPr/>
            </p14:nvContentPartPr>
            <p14:xfrm>
              <a:off x="3934500" y="1883127"/>
              <a:ext cx="1350720" cy="466560"/>
            </p14:xfrm>
          </p:contentPart>
        </mc:Choice>
        <mc:Fallback xmlns="">
          <p:pic>
            <p:nvPicPr>
              <p:cNvPr id="23" name="Freihand 22">
                <a:extLst>
                  <a:ext uri="{FF2B5EF4-FFF2-40B4-BE49-F238E27FC236}">
                    <a16:creationId xmlns:a16="http://schemas.microsoft.com/office/drawing/2014/main" id="{18C02605-494B-EA86-C953-13F846AEE49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28380" y="1877007"/>
                <a:ext cx="1362960" cy="47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4" name="Freihand 23">
                <a:extLst>
                  <a:ext uri="{FF2B5EF4-FFF2-40B4-BE49-F238E27FC236}">
                    <a16:creationId xmlns:a16="http://schemas.microsoft.com/office/drawing/2014/main" id="{1FBE06AB-2DBF-0591-FA9E-55C1AB08B0A8}"/>
                  </a:ext>
                </a:extLst>
              </p14:cNvPr>
              <p14:cNvContentPartPr/>
              <p14:nvPr/>
            </p14:nvContentPartPr>
            <p14:xfrm>
              <a:off x="4039620" y="3474327"/>
              <a:ext cx="1182600" cy="483840"/>
            </p14:xfrm>
          </p:contentPart>
        </mc:Choice>
        <mc:Fallback xmlns="">
          <p:pic>
            <p:nvPicPr>
              <p:cNvPr id="24" name="Freihand 23">
                <a:extLst>
                  <a:ext uri="{FF2B5EF4-FFF2-40B4-BE49-F238E27FC236}">
                    <a16:creationId xmlns:a16="http://schemas.microsoft.com/office/drawing/2014/main" id="{1FBE06AB-2DBF-0591-FA9E-55C1AB08B0A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33500" y="3468207"/>
                <a:ext cx="1194840" cy="49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5" name="Freihand 24">
                <a:extLst>
                  <a:ext uri="{FF2B5EF4-FFF2-40B4-BE49-F238E27FC236}">
                    <a16:creationId xmlns:a16="http://schemas.microsoft.com/office/drawing/2014/main" id="{1F546931-86C7-3463-17FA-E1257AD87202}"/>
                  </a:ext>
                </a:extLst>
              </p14:cNvPr>
              <p14:cNvContentPartPr/>
              <p14:nvPr/>
            </p14:nvContentPartPr>
            <p14:xfrm>
              <a:off x="3894540" y="4897767"/>
              <a:ext cx="1202400" cy="637560"/>
            </p14:xfrm>
          </p:contentPart>
        </mc:Choice>
        <mc:Fallback xmlns="">
          <p:pic>
            <p:nvPicPr>
              <p:cNvPr id="25" name="Freihand 24">
                <a:extLst>
                  <a:ext uri="{FF2B5EF4-FFF2-40B4-BE49-F238E27FC236}">
                    <a16:creationId xmlns:a16="http://schemas.microsoft.com/office/drawing/2014/main" id="{1F546931-86C7-3463-17FA-E1257AD8720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88420" y="4891647"/>
                <a:ext cx="1214640" cy="6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6" name="Freihand 25">
                <a:extLst>
                  <a:ext uri="{FF2B5EF4-FFF2-40B4-BE49-F238E27FC236}">
                    <a16:creationId xmlns:a16="http://schemas.microsoft.com/office/drawing/2014/main" id="{7CE20678-C5A7-B505-B3FA-4B260F98EF5C}"/>
                  </a:ext>
                </a:extLst>
              </p14:cNvPr>
              <p14:cNvContentPartPr/>
              <p14:nvPr/>
            </p14:nvContentPartPr>
            <p14:xfrm>
              <a:off x="3902820" y="1710327"/>
              <a:ext cx="1400040" cy="647640"/>
            </p14:xfrm>
          </p:contentPart>
        </mc:Choice>
        <mc:Fallback xmlns="">
          <p:pic>
            <p:nvPicPr>
              <p:cNvPr id="26" name="Freihand 25">
                <a:extLst>
                  <a:ext uri="{FF2B5EF4-FFF2-40B4-BE49-F238E27FC236}">
                    <a16:creationId xmlns:a16="http://schemas.microsoft.com/office/drawing/2014/main" id="{7CE20678-C5A7-B505-B3FA-4B260F98EF5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96700" y="1704207"/>
                <a:ext cx="1412280" cy="65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7" name="Freihand 26">
                <a:extLst>
                  <a:ext uri="{FF2B5EF4-FFF2-40B4-BE49-F238E27FC236}">
                    <a16:creationId xmlns:a16="http://schemas.microsoft.com/office/drawing/2014/main" id="{522AA5A3-51A6-3D6E-F14E-4989727621E8}"/>
                  </a:ext>
                </a:extLst>
              </p14:cNvPr>
              <p14:cNvContentPartPr/>
              <p14:nvPr/>
            </p14:nvContentPartPr>
            <p14:xfrm>
              <a:off x="4038180" y="3427527"/>
              <a:ext cx="1191960" cy="526680"/>
            </p14:xfrm>
          </p:contentPart>
        </mc:Choice>
        <mc:Fallback xmlns="">
          <p:pic>
            <p:nvPicPr>
              <p:cNvPr id="27" name="Freihand 26">
                <a:extLst>
                  <a:ext uri="{FF2B5EF4-FFF2-40B4-BE49-F238E27FC236}">
                    <a16:creationId xmlns:a16="http://schemas.microsoft.com/office/drawing/2014/main" id="{522AA5A3-51A6-3D6E-F14E-4989727621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32060" y="3421407"/>
                <a:ext cx="1204200" cy="5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8" name="Freihand 27">
                <a:extLst>
                  <a:ext uri="{FF2B5EF4-FFF2-40B4-BE49-F238E27FC236}">
                    <a16:creationId xmlns:a16="http://schemas.microsoft.com/office/drawing/2014/main" id="{B2DEF879-D278-AC0D-38EA-F84629133B9A}"/>
                  </a:ext>
                </a:extLst>
              </p14:cNvPr>
              <p14:cNvContentPartPr/>
              <p14:nvPr/>
            </p14:nvContentPartPr>
            <p14:xfrm>
              <a:off x="3898500" y="4897407"/>
              <a:ext cx="1228320" cy="614880"/>
            </p14:xfrm>
          </p:contentPart>
        </mc:Choice>
        <mc:Fallback xmlns="">
          <p:pic>
            <p:nvPicPr>
              <p:cNvPr id="28" name="Freihand 27">
                <a:extLst>
                  <a:ext uri="{FF2B5EF4-FFF2-40B4-BE49-F238E27FC236}">
                    <a16:creationId xmlns:a16="http://schemas.microsoft.com/office/drawing/2014/main" id="{B2DEF879-D278-AC0D-38EA-F84629133B9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892380" y="4891287"/>
                <a:ext cx="1240560" cy="62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8" name="Freihand 17">
                <a:extLst>
                  <a:ext uri="{FF2B5EF4-FFF2-40B4-BE49-F238E27FC236}">
                    <a16:creationId xmlns:a16="http://schemas.microsoft.com/office/drawing/2014/main" id="{5C3A54E1-511D-1C0D-4F5F-72CEF420EA2B}"/>
                  </a:ext>
                </a:extLst>
              </p14:cNvPr>
              <p14:cNvContentPartPr/>
              <p14:nvPr/>
            </p14:nvContentPartPr>
            <p14:xfrm>
              <a:off x="803160" y="1260360"/>
              <a:ext cx="4559760" cy="1683360"/>
            </p14:xfrm>
          </p:contentPart>
        </mc:Choice>
        <mc:Fallback>
          <p:pic>
            <p:nvPicPr>
              <p:cNvPr id="18" name="Freihand 17">
                <a:extLst>
                  <a:ext uri="{FF2B5EF4-FFF2-40B4-BE49-F238E27FC236}">
                    <a16:creationId xmlns:a16="http://schemas.microsoft.com/office/drawing/2014/main" id="{5C3A54E1-511D-1C0D-4F5F-72CEF420EA2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93800" y="1251000"/>
                <a:ext cx="4578480" cy="170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007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DB003A2-8173-ADF9-505F-0CE6F839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2BD511-CAE7-E4C6-BA3A-7DCCD291A3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A44E0B-87C3-D682-C347-05A0742EFBE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17-Dec-24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60382F-0057-5FDB-21A1-DE436EE677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80EB41-3972-263D-438A-58B001304D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A456361E-6BCC-B0AA-533D-5A7852A10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1142" y="2084529"/>
            <a:ext cx="6238875" cy="268894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id="{AE740181-C45D-3280-29EE-9A146BAB315B}"/>
                  </a:ext>
                </a:extLst>
              </p14:cNvPr>
              <p14:cNvContentPartPr/>
              <p14:nvPr/>
            </p14:nvContentPartPr>
            <p14:xfrm>
              <a:off x="4254480" y="2397240"/>
              <a:ext cx="1737000" cy="270000"/>
            </p14:xfrm>
          </p:contentPart>
        </mc:Choice>
        <mc:Fallback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AE740181-C45D-3280-29EE-9A146BAB315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45120" y="2387880"/>
                <a:ext cx="1755720" cy="28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8597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88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84A00E7-376D-A354-B698-D160485F5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Modulator </a:t>
            </a:r>
            <a:r>
              <a:rPr lang="de-DE" dirty="0" err="1"/>
              <a:t>Characterization</a:t>
            </a:r>
            <a:endParaRPr lang="de-DE" dirty="0"/>
          </a:p>
          <a:p>
            <a:pPr lvl="1"/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Bias </a:t>
            </a:r>
            <a:r>
              <a:rPr lang="de-DE" dirty="0" err="1"/>
              <a:t>optimization</a:t>
            </a:r>
            <a:endParaRPr lang="de-DE" dirty="0"/>
          </a:p>
          <a:p>
            <a:pPr lvl="1"/>
            <a:r>
              <a:rPr lang="de-DE" dirty="0" err="1"/>
              <a:t>Stability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bias</a:t>
            </a:r>
            <a:r>
              <a:rPr lang="de-DE" dirty="0"/>
              <a:t> (</a:t>
            </a:r>
            <a:r>
              <a:rPr lang="de-DE" dirty="0" err="1"/>
              <a:t>Temp</a:t>
            </a:r>
            <a:r>
              <a:rPr lang="de-DE" dirty="0"/>
              <a:t>., Pol., Drift, …)</a:t>
            </a:r>
          </a:p>
          <a:p>
            <a:pPr lvl="1"/>
            <a:r>
              <a:rPr lang="de-DE" dirty="0" err="1"/>
              <a:t>Influcence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bias</a:t>
            </a:r>
            <a:r>
              <a:rPr lang="de-DE" dirty="0"/>
              <a:t> on BER</a:t>
            </a:r>
          </a:p>
          <a:p>
            <a:pPr marL="457200" lvl="1" indent="0">
              <a:buNone/>
            </a:pPr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Transmission Experiment</a:t>
            </a:r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151B3B2-0F08-30CC-8F36-3FC3EE599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3ABE51-96DC-6FAD-659B-3CDEC767F9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393536F-9224-4D53-0FEA-E8636E41348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17-Dec-24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D5C9F5C-CCD1-1D96-EFFC-3E2821622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00F32E-ED49-AAD0-0A4A-629F6CC803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9E8E918B-59E3-1B69-D680-4BEF57F3B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46127" y="3871503"/>
            <a:ext cx="2004217" cy="150316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E09B18D-AB0B-E7AB-A81C-8C5070F73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45107" y="3871501"/>
            <a:ext cx="2004219" cy="150316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434D41D-2B70-7682-A199-FA66A26AED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679" y="3620974"/>
            <a:ext cx="2677158" cy="200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70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C79068B-4286-40A7-94FE-E78EDFB3A6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58585"/>
                <a:ext cx="10556240" cy="2717455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Transfer characteristics dependent on optical wavelength of input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Optimal operating wavelength has to be found before use: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Find input polarization state such that the output power is maximum for this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de-DE" b="0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Tune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in a wide range (here:1300nm </a:t>
                </a:r>
                <a:r>
                  <a:rPr lang="en-US" dirty="0">
                    <a:sym typeface="Wingdings" panose="05000000000000000000" pitchFamily="2" charset="2"/>
                  </a:rPr>
                  <a:t> 0.05nm  1320nm</a:t>
                </a:r>
                <a:r>
                  <a:rPr lang="en-US" dirty="0"/>
                  <a:t>)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Record output power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Locate maximum in wavelength area of interest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Choose operating point at -3 dB from maximum (= quadrature point)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C79068B-4286-40A7-94FE-E78EDFB3A6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58585"/>
                <a:ext cx="10556240" cy="2717455"/>
              </a:xfrm>
              <a:blipFill>
                <a:blip r:embed="rId2"/>
                <a:stretch>
                  <a:fillRect l="-924" t="-3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E59FB98D-1556-46AE-B0EF-884D67505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Modulator </a:t>
            </a:r>
            <a:r>
              <a:rPr lang="de-DE" dirty="0" err="1"/>
              <a:t>Characterization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18AC82-6167-46FB-BDCE-4409A1F15E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7F3EF2-68DA-4C46-97F8-09A3C56BF01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27.03.2023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4F97B0-452F-4BBA-AF36-8919B2A16C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2AA8AE-0E73-41A7-945B-CE2F4F058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F9C3ADB-9818-48B0-ADAF-F72ADFEA0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3758779"/>
            <a:ext cx="6961720" cy="213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68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275E23E-85BC-4248-ADD9-9D7E23317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Setup </a:t>
            </a:r>
            <a:r>
              <a:rPr lang="de-DE" sz="2800" dirty="0" err="1"/>
              <a:t>for</a:t>
            </a:r>
            <a:r>
              <a:rPr lang="de-DE" sz="2800" dirty="0"/>
              <a:t> Modulator </a:t>
            </a:r>
            <a:r>
              <a:rPr lang="de-DE" sz="2800" dirty="0" err="1"/>
              <a:t>Characteristics</a:t>
            </a:r>
            <a:r>
              <a:rPr lang="de-DE" sz="2800" dirty="0"/>
              <a:t> Measurement </a:t>
            </a:r>
            <a:endParaRPr lang="en-US" sz="280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E3B06D-3D46-454D-9596-31676A331A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6004844-147C-4113-BCCB-80EDEA49B32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27.03.2023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026E36-178D-4C2E-BFB0-6C53E7D3AF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9B8967-73F6-4AA1-89B8-2827A9F31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4</a:t>
            </a:fld>
            <a:endParaRPr lang="de-DE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689C1F32-D60E-4BF9-B0E1-FDC4BB7ADA29}"/>
              </a:ext>
            </a:extLst>
          </p:cNvPr>
          <p:cNvGrpSpPr/>
          <p:nvPr/>
        </p:nvGrpSpPr>
        <p:grpSpPr>
          <a:xfrm>
            <a:off x="1952699" y="105960"/>
            <a:ext cx="7768523" cy="3282722"/>
            <a:chOff x="2376566" y="1713676"/>
            <a:chExt cx="7332517" cy="2981286"/>
          </a:xfrm>
        </p:grpSpPr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AC8CC89A-809E-49F2-9E2D-007C5D58A838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4080219" y="3501156"/>
              <a:ext cx="5464477" cy="94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D2B592D2-F48C-441B-9779-A1205AF07FAD}"/>
                </a:ext>
              </a:extLst>
            </p:cNvPr>
            <p:cNvSpPr/>
            <p:nvPr/>
          </p:nvSpPr>
          <p:spPr>
            <a:xfrm>
              <a:off x="2510250" y="3053444"/>
              <a:ext cx="1569969" cy="91440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Tunable</a:t>
              </a:r>
              <a:r>
                <a:rPr lang="de-DE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 Laser</a:t>
              </a:r>
            </a:p>
            <a:p>
              <a:pPr algn="ctr"/>
              <a:r>
                <a:rPr lang="de-DE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(ECL, </a:t>
              </a:r>
              <a:r>
                <a:rPr lang="de-DE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Tunics</a:t>
              </a:r>
              <a:r>
                <a:rPr lang="de-DE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 T100)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B0BCA461-E24F-440B-8390-2DD5385E79A3}"/>
                </a:ext>
              </a:extLst>
            </p:cNvPr>
            <p:cNvSpPr txBox="1"/>
            <p:nvPr/>
          </p:nvSpPr>
          <p:spPr>
            <a:xfrm>
              <a:off x="2376566" y="4048631"/>
              <a:ext cx="28055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venir Next LT Pro" panose="020B0504020202020204" pitchFamily="34" charset="0"/>
                </a:rPr>
                <a:t>Up </a:t>
              </a:r>
              <a:r>
                <a:rPr lang="de-DE" dirty="0" err="1">
                  <a:latin typeface="Avenir Next LT Pro" panose="020B0504020202020204" pitchFamily="34" charset="0"/>
                </a:rPr>
                <a:t>to</a:t>
              </a:r>
              <a:r>
                <a:rPr lang="de-DE" dirty="0">
                  <a:latin typeface="Avenir Next LT Pro" panose="020B0504020202020204" pitchFamily="34" charset="0"/>
                </a:rPr>
                <a:t> 10 </a:t>
              </a:r>
              <a:r>
                <a:rPr lang="de-DE" dirty="0" err="1">
                  <a:latin typeface="Avenir Next LT Pro" panose="020B0504020202020204" pitchFamily="34" charset="0"/>
                </a:rPr>
                <a:t>dBm</a:t>
              </a:r>
              <a:endParaRPr lang="de-DE" dirty="0">
                <a:latin typeface="Avenir Next LT Pro" panose="020B0504020202020204" pitchFamily="34" charset="0"/>
              </a:endParaRPr>
            </a:p>
            <a:p>
              <a:r>
                <a:rPr lang="de-DE" dirty="0" err="1">
                  <a:latin typeface="Avenir Next LT Pro" panose="020B0504020202020204" pitchFamily="34" charset="0"/>
                </a:rPr>
                <a:t>Tunable</a:t>
              </a:r>
              <a:r>
                <a:rPr lang="de-DE" dirty="0">
                  <a:latin typeface="Avenir Next LT Pro" panose="020B0504020202020204" pitchFamily="34" charset="0"/>
                </a:rPr>
                <a:t> in 0.01 </a:t>
              </a:r>
              <a:r>
                <a:rPr lang="de-DE" dirty="0" err="1">
                  <a:latin typeface="Avenir Next LT Pro" panose="020B0504020202020204" pitchFamily="34" charset="0"/>
                </a:rPr>
                <a:t>nm</a:t>
              </a:r>
              <a:r>
                <a:rPr lang="de-DE" dirty="0">
                  <a:latin typeface="Avenir Next LT Pro" panose="020B0504020202020204" pitchFamily="34" charset="0"/>
                </a:rPr>
                <a:t> </a:t>
              </a:r>
              <a:r>
                <a:rPr lang="de-DE" dirty="0" err="1">
                  <a:latin typeface="Avenir Next LT Pro" panose="020B0504020202020204" pitchFamily="34" charset="0"/>
                </a:rPr>
                <a:t>steps</a:t>
              </a:r>
              <a:endParaRPr lang="de-DE" dirty="0">
                <a:latin typeface="Avenir Next LT Pro" panose="020B0504020202020204" pitchFamily="34" charset="0"/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0C2B2AB2-82C0-4657-BCDB-A585E745DFF0}"/>
                </a:ext>
              </a:extLst>
            </p:cNvPr>
            <p:cNvSpPr/>
            <p:nvPr/>
          </p:nvSpPr>
          <p:spPr>
            <a:xfrm>
              <a:off x="8073440" y="3053444"/>
              <a:ext cx="1635643" cy="9144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Keysight</a:t>
              </a:r>
            </a:p>
            <a:p>
              <a:pPr algn="ctr"/>
              <a:r>
                <a:rPr lang="de-DE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Attenuator</a:t>
              </a:r>
              <a:r>
                <a:rPr lang="de-DE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/PM</a:t>
              </a:r>
            </a:p>
            <a:p>
              <a:pPr algn="ctr"/>
              <a:r>
                <a:rPr lang="de-DE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N7764A</a:t>
              </a:r>
            </a:p>
          </p:txBody>
        </p: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D73CF990-67F9-4FC7-9F6D-294B3C94761E}"/>
                </a:ext>
              </a:extLst>
            </p:cNvPr>
            <p:cNvGrpSpPr/>
            <p:nvPr/>
          </p:nvGrpSpPr>
          <p:grpSpPr>
            <a:xfrm>
              <a:off x="4242615" y="3171911"/>
              <a:ext cx="705489" cy="329246"/>
              <a:chOff x="4109665" y="3815444"/>
              <a:chExt cx="705489" cy="329246"/>
            </a:xfrm>
          </p:grpSpPr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F1B4225E-692F-41CB-AB5F-AACF0786BA85}"/>
                  </a:ext>
                </a:extLst>
              </p:cNvPr>
              <p:cNvSpPr/>
              <p:nvPr/>
            </p:nvSpPr>
            <p:spPr>
              <a:xfrm>
                <a:off x="4109665" y="3945979"/>
                <a:ext cx="195209" cy="198711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DC4B1E18-6CA8-4B7C-98C2-A27FD842BF87}"/>
                  </a:ext>
                </a:extLst>
              </p:cNvPr>
              <p:cNvSpPr/>
              <p:nvPr/>
            </p:nvSpPr>
            <p:spPr>
              <a:xfrm>
                <a:off x="4619945" y="3945978"/>
                <a:ext cx="195209" cy="198711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3E216B0E-8FCE-4A07-8175-78441D402254}"/>
                  </a:ext>
                </a:extLst>
              </p:cNvPr>
              <p:cNvSpPr/>
              <p:nvPr/>
            </p:nvSpPr>
            <p:spPr>
              <a:xfrm>
                <a:off x="4305386" y="3815444"/>
                <a:ext cx="314630" cy="329245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venir Next LT Pro" panose="020B0504020202020204" pitchFamily="34" charset="0"/>
                </a:endParaRPr>
              </a:p>
            </p:txBody>
          </p:sp>
        </p:grp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6109E52D-A171-4B8B-BC52-7E54BEFD0C51}"/>
                </a:ext>
              </a:extLst>
            </p:cNvPr>
            <p:cNvSpPr txBox="1"/>
            <p:nvPr/>
          </p:nvSpPr>
          <p:spPr>
            <a:xfrm>
              <a:off x="4209778" y="2583863"/>
              <a:ext cx="9759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venir Next LT Pro" panose="020B0504020202020204" pitchFamily="34" charset="0"/>
                </a:rPr>
                <a:t>Pol. </a:t>
              </a:r>
            </a:p>
            <a:p>
              <a:r>
                <a:rPr lang="de-DE" dirty="0">
                  <a:latin typeface="Avenir Next LT Pro" panose="020B0504020202020204" pitchFamily="34" charset="0"/>
                </a:rPr>
                <a:t>Control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5303B55F-49C8-4060-B696-CE8B200C8F38}"/>
                </a:ext>
              </a:extLst>
            </p:cNvPr>
            <p:cNvSpPr/>
            <p:nvPr/>
          </p:nvSpPr>
          <p:spPr>
            <a:xfrm>
              <a:off x="5190741" y="3053444"/>
              <a:ext cx="1375453" cy="9144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rgbClr val="C00000"/>
                  </a:solidFill>
                  <a:latin typeface="Avenir Next LT Pro" panose="020B0504020202020204" pitchFamily="34" charset="0"/>
                </a:rPr>
                <a:t>Modulator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4931646A-85FF-48FD-8794-A77E99DF0F05}"/>
                </a:ext>
              </a:extLst>
            </p:cNvPr>
            <p:cNvSpPr txBox="1"/>
            <p:nvPr/>
          </p:nvSpPr>
          <p:spPr>
            <a:xfrm>
              <a:off x="2569847" y="1713676"/>
              <a:ext cx="6863409" cy="335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de-DE" dirty="0">
                <a:latin typeface="Avenir Next LT Pro" panose="020B0504020202020204" pitchFamily="34" charset="0"/>
              </a:endParaRPr>
            </a:p>
          </p:txBody>
        </p:sp>
      </p:grpSp>
      <p:pic>
        <p:nvPicPr>
          <p:cNvPr id="22" name="Grafik 21">
            <a:extLst>
              <a:ext uri="{FF2B5EF4-FFF2-40B4-BE49-F238E27FC236}">
                <a16:creationId xmlns:a16="http://schemas.microsoft.com/office/drawing/2014/main" id="{F6481962-A710-474B-B9D5-FCF2BB2C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758779"/>
            <a:ext cx="6961720" cy="213402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Freihand 1">
                <a:extLst>
                  <a:ext uri="{FF2B5EF4-FFF2-40B4-BE49-F238E27FC236}">
                    <a16:creationId xmlns:a16="http://schemas.microsoft.com/office/drawing/2014/main" id="{1877932B-AF65-8672-D5BF-135F6B1A3054}"/>
                  </a:ext>
                </a:extLst>
              </p14:cNvPr>
              <p14:cNvContentPartPr/>
              <p14:nvPr/>
            </p14:nvContentPartPr>
            <p14:xfrm>
              <a:off x="2978280" y="3984480"/>
              <a:ext cx="952560" cy="1514880"/>
            </p14:xfrm>
          </p:contentPart>
        </mc:Choice>
        <mc:Fallback>
          <p:pic>
            <p:nvPicPr>
              <p:cNvPr id="2" name="Freihand 1">
                <a:extLst>
                  <a:ext uri="{FF2B5EF4-FFF2-40B4-BE49-F238E27FC236}">
                    <a16:creationId xmlns:a16="http://schemas.microsoft.com/office/drawing/2014/main" id="{1877932B-AF65-8672-D5BF-135F6B1A30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68920" y="3975120"/>
                <a:ext cx="971280" cy="153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9451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68729B2-3160-42D1-BEF1-27A9216A4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49CC5EE-EA19-4D09-A275-D508D1B23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Transfer </a:t>
            </a:r>
            <a:r>
              <a:rPr lang="de-DE" dirty="0" err="1"/>
              <a:t>Characteristics</a:t>
            </a:r>
            <a:r>
              <a:rPr lang="de-DE" dirty="0"/>
              <a:t> 3 / 3</a:t>
            </a:r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39B80B3-6594-4356-A5D7-A4E2DB2061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7D90437-04D1-4133-9DA3-96BDF447663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27.03.2023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9D3A322-4666-44B3-90D0-69B027633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E5E29D-42EF-4A1A-A99B-29930EC15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39C9D15-223B-4363-B72F-27959F2ED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100" y="1493647"/>
            <a:ext cx="7200000" cy="376186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8316535-4914-4E7E-B28D-04B1E3CD6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100" y="1493647"/>
            <a:ext cx="7200000" cy="376186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E50ECCD-6C64-4AB4-B0BE-CE71CBAF9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602" y="1468655"/>
            <a:ext cx="7200000" cy="392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13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C8347A-91DC-946C-8835-3B95C7ADC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Bias </a:t>
            </a:r>
            <a:r>
              <a:rPr lang="de-DE" dirty="0" err="1"/>
              <a:t>Optimization</a:t>
            </a:r>
            <a:r>
              <a:rPr lang="de-DE" dirty="0"/>
              <a:t> (</a:t>
            </a:r>
            <a:r>
              <a:rPr lang="de-DE" dirty="0" err="1"/>
              <a:t>Example</a:t>
            </a:r>
            <a:r>
              <a:rPr lang="de-DE" dirty="0"/>
              <a:t>)</a:t>
            </a:r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0676A4F-3254-A9D1-66A9-9DB53C6F42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583770-8766-A454-F169-A150B211FAF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16-Dec-24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EAEB6C6-F7ED-3906-A4D4-C5E429F9A6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445181-6C42-D703-F70C-81561B734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2FF279C-1DA1-898C-8ACA-C909E8CC1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74701" y="713357"/>
            <a:ext cx="9546167" cy="529963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A324ADD-D47E-E0B8-81B1-1D4FED120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081" y="2015066"/>
            <a:ext cx="3854772" cy="3242733"/>
          </a:xfrm>
          <a:prstGeom prst="rect">
            <a:avLst/>
          </a:prstGeom>
        </p:spPr>
      </p:pic>
      <p:sp>
        <p:nvSpPr>
          <p:cNvPr id="10" name="Stern: 5 Zacken 9">
            <a:extLst>
              <a:ext uri="{FF2B5EF4-FFF2-40B4-BE49-F238E27FC236}">
                <a16:creationId xmlns:a16="http://schemas.microsoft.com/office/drawing/2014/main" id="{7314FE92-BEF3-1FB3-EA96-6BEC8B62F1AA}"/>
              </a:ext>
            </a:extLst>
          </p:cNvPr>
          <p:cNvSpPr/>
          <p:nvPr/>
        </p:nvSpPr>
        <p:spPr>
          <a:xfrm>
            <a:off x="9813476" y="2992975"/>
            <a:ext cx="274557" cy="232824"/>
          </a:xfrm>
          <a:prstGeom prst="star5">
            <a:avLst/>
          </a:prstGeom>
          <a:solidFill>
            <a:srgbClr val="4DAF4A">
              <a:alpha val="16078"/>
            </a:srgbClr>
          </a:solidFill>
          <a:ln>
            <a:solidFill>
              <a:srgbClr val="4DAF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ern: 5 Zacken 10">
            <a:extLst>
              <a:ext uri="{FF2B5EF4-FFF2-40B4-BE49-F238E27FC236}">
                <a16:creationId xmlns:a16="http://schemas.microsoft.com/office/drawing/2014/main" id="{B529A9CA-3F3C-E5F1-771E-9353D25B62BC}"/>
              </a:ext>
            </a:extLst>
          </p:cNvPr>
          <p:cNvSpPr/>
          <p:nvPr/>
        </p:nvSpPr>
        <p:spPr>
          <a:xfrm>
            <a:off x="9498605" y="3416307"/>
            <a:ext cx="274557" cy="232824"/>
          </a:xfrm>
          <a:prstGeom prst="star5">
            <a:avLst/>
          </a:prstGeom>
          <a:solidFill>
            <a:srgbClr val="377EB8">
              <a:alpha val="16078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ern: 5 Zacken 11">
            <a:extLst>
              <a:ext uri="{FF2B5EF4-FFF2-40B4-BE49-F238E27FC236}">
                <a16:creationId xmlns:a16="http://schemas.microsoft.com/office/drawing/2014/main" id="{9E081EA5-5296-AC26-F4F9-256767FA3CFA}"/>
              </a:ext>
            </a:extLst>
          </p:cNvPr>
          <p:cNvSpPr/>
          <p:nvPr/>
        </p:nvSpPr>
        <p:spPr>
          <a:xfrm>
            <a:off x="9371970" y="3606807"/>
            <a:ext cx="274557" cy="232824"/>
          </a:xfrm>
          <a:prstGeom prst="star5">
            <a:avLst/>
          </a:prstGeom>
          <a:solidFill>
            <a:srgbClr val="E41A1C">
              <a:alpha val="16078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Freihand 16">
                <a:extLst>
                  <a:ext uri="{FF2B5EF4-FFF2-40B4-BE49-F238E27FC236}">
                    <a16:creationId xmlns:a16="http://schemas.microsoft.com/office/drawing/2014/main" id="{DDEB0C74-AA37-CECD-AC39-2096233F1BDE}"/>
                  </a:ext>
                </a:extLst>
              </p14:cNvPr>
              <p14:cNvContentPartPr/>
              <p14:nvPr/>
            </p14:nvContentPartPr>
            <p14:xfrm>
              <a:off x="6842940" y="3309913"/>
              <a:ext cx="497520" cy="103680"/>
            </p14:xfrm>
          </p:contentPart>
        </mc:Choice>
        <mc:Fallback xmlns="">
          <p:pic>
            <p:nvPicPr>
              <p:cNvPr id="17" name="Freihand 16">
                <a:extLst>
                  <a:ext uri="{FF2B5EF4-FFF2-40B4-BE49-F238E27FC236}">
                    <a16:creationId xmlns:a16="http://schemas.microsoft.com/office/drawing/2014/main" id="{DDEB0C74-AA37-CECD-AC39-2096233F1B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88940" y="3202273"/>
                <a:ext cx="605160" cy="31932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Stern: 5 Zacken 17">
            <a:extLst>
              <a:ext uri="{FF2B5EF4-FFF2-40B4-BE49-F238E27FC236}">
                <a16:creationId xmlns:a16="http://schemas.microsoft.com/office/drawing/2014/main" id="{1AFC9AEF-73DA-AB5A-CE03-028A4E8BE2D5}"/>
              </a:ext>
            </a:extLst>
          </p:cNvPr>
          <p:cNvSpPr/>
          <p:nvPr/>
        </p:nvSpPr>
        <p:spPr>
          <a:xfrm>
            <a:off x="8162238" y="1695047"/>
            <a:ext cx="274557" cy="275625"/>
          </a:xfrm>
          <a:prstGeom prst="star5">
            <a:avLst/>
          </a:prstGeom>
          <a:solidFill>
            <a:srgbClr val="4DAF4A">
              <a:alpha val="16078"/>
            </a:srgbClr>
          </a:solidFill>
          <a:ln>
            <a:solidFill>
              <a:srgbClr val="4DAF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ern: 5 Zacken 18">
            <a:extLst>
              <a:ext uri="{FF2B5EF4-FFF2-40B4-BE49-F238E27FC236}">
                <a16:creationId xmlns:a16="http://schemas.microsoft.com/office/drawing/2014/main" id="{07A8CE3B-E26C-E6EE-11A8-E76732FE455D}"/>
              </a:ext>
            </a:extLst>
          </p:cNvPr>
          <p:cNvSpPr/>
          <p:nvPr/>
        </p:nvSpPr>
        <p:spPr>
          <a:xfrm>
            <a:off x="8162238" y="1417830"/>
            <a:ext cx="274557" cy="232824"/>
          </a:xfrm>
          <a:prstGeom prst="star5">
            <a:avLst/>
          </a:prstGeom>
          <a:solidFill>
            <a:srgbClr val="377EB8">
              <a:alpha val="16078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tern: 5 Zacken 19">
            <a:extLst>
              <a:ext uri="{FF2B5EF4-FFF2-40B4-BE49-F238E27FC236}">
                <a16:creationId xmlns:a16="http://schemas.microsoft.com/office/drawing/2014/main" id="{298D3AC9-39B7-7979-47A2-21541524EEFB}"/>
              </a:ext>
            </a:extLst>
          </p:cNvPr>
          <p:cNvSpPr/>
          <p:nvPr/>
        </p:nvSpPr>
        <p:spPr>
          <a:xfrm>
            <a:off x="8162238" y="1139744"/>
            <a:ext cx="274557" cy="232824"/>
          </a:xfrm>
          <a:prstGeom prst="star5">
            <a:avLst/>
          </a:prstGeom>
          <a:solidFill>
            <a:srgbClr val="E41A1C">
              <a:alpha val="16078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AF69C3F-C46F-1805-F643-AC4EACEF854B}"/>
              </a:ext>
            </a:extLst>
          </p:cNvPr>
          <p:cNvSpPr txBox="1"/>
          <p:nvPr/>
        </p:nvSpPr>
        <p:spPr>
          <a:xfrm>
            <a:off x="8515164" y="1108909"/>
            <a:ext cx="8472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PAM 4</a:t>
            </a:r>
            <a:endParaRPr lang="en-US" sz="14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99D06A2-71FB-891B-4EFD-0F2B76845C79}"/>
              </a:ext>
            </a:extLst>
          </p:cNvPr>
          <p:cNvSpPr txBox="1"/>
          <p:nvPr/>
        </p:nvSpPr>
        <p:spPr>
          <a:xfrm>
            <a:off x="8515164" y="1403590"/>
            <a:ext cx="8472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PAM 6</a:t>
            </a:r>
            <a:endParaRPr lang="en-US" sz="14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6F92AD9-A379-65B9-658C-52890F41B861}"/>
              </a:ext>
            </a:extLst>
          </p:cNvPr>
          <p:cNvSpPr txBox="1"/>
          <p:nvPr/>
        </p:nvSpPr>
        <p:spPr>
          <a:xfrm>
            <a:off x="8524694" y="1716306"/>
            <a:ext cx="8472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PAM 8</a:t>
            </a:r>
            <a:endParaRPr lang="en-US" sz="14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CCC2C32-362A-D9CC-E018-F280B611B295}"/>
              </a:ext>
            </a:extLst>
          </p:cNvPr>
          <p:cNvSpPr txBox="1"/>
          <p:nvPr/>
        </p:nvSpPr>
        <p:spPr>
          <a:xfrm>
            <a:off x="9362440" y="3807308"/>
            <a:ext cx="995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Wants</a:t>
            </a:r>
            <a:r>
              <a:rPr lang="de-DE" sz="1400" dirty="0"/>
              <a:t> </a:t>
            </a:r>
            <a:r>
              <a:rPr lang="de-DE" sz="1400" dirty="0" err="1"/>
              <a:t>extinction</a:t>
            </a:r>
            <a:endParaRPr lang="en-US" sz="14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EBF36D6E-4ECD-6820-7275-DBF15EDD6BA2}"/>
              </a:ext>
            </a:extLst>
          </p:cNvPr>
          <p:cNvSpPr txBox="1"/>
          <p:nvPr/>
        </p:nvSpPr>
        <p:spPr>
          <a:xfrm>
            <a:off x="10134600" y="2984898"/>
            <a:ext cx="995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Wants</a:t>
            </a:r>
            <a:r>
              <a:rPr lang="de-DE" sz="1400" dirty="0"/>
              <a:t> </a:t>
            </a:r>
            <a:r>
              <a:rPr lang="de-DE" sz="1400" dirty="0" err="1"/>
              <a:t>linearity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63365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9AE1DB3-36C6-0CB0-30BA-EDA9082F2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Kiel University Equipment</a:t>
            </a:r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2CC3D3-9CC5-97F6-5A2F-AF60B32C33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68B7A3-083E-C64F-0856-7B1E5C73FD9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16-Dec-24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16BFFD2-A63B-3D18-2A2A-CB6F43D782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57CB86-DB25-F123-CB00-DEFE8DE7C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8" name="Grafik 7" descr="Ein Bild, das Elektrische Leitungen, Elektronik, Bautechnik, Kabel enthält.&#10;&#10;Automatisch generierte Beschreibung">
            <a:extLst>
              <a:ext uri="{FF2B5EF4-FFF2-40B4-BE49-F238E27FC236}">
                <a16:creationId xmlns:a16="http://schemas.microsoft.com/office/drawing/2014/main" id="{86CC1628-9CF8-7E07-2164-608B62B35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328" y="1288284"/>
            <a:ext cx="2858553" cy="2143915"/>
          </a:xfrm>
          <a:prstGeom prst="rect">
            <a:avLst/>
          </a:prstGeom>
        </p:spPr>
      </p:pic>
      <p:pic>
        <p:nvPicPr>
          <p:cNvPr id="9" name="Grafik 8" descr="Ein Bild, das Dunkelheit, Screenshot, Reihe, Nacht enthält.&#10;&#10;Automatisch generierte Beschreibung">
            <a:extLst>
              <a:ext uri="{FF2B5EF4-FFF2-40B4-BE49-F238E27FC236}">
                <a16:creationId xmlns:a16="http://schemas.microsoft.com/office/drawing/2014/main" id="{F4AA4078-6BFF-2C41-858C-73D57691D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757" y="1202450"/>
            <a:ext cx="6993418" cy="160848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52AE9D4-A796-82D0-3624-EAB50BD6DFE3}"/>
              </a:ext>
            </a:extLst>
          </p:cNvPr>
          <p:cNvSpPr txBox="1"/>
          <p:nvPr/>
        </p:nvSpPr>
        <p:spPr>
          <a:xfrm>
            <a:off x="5486178" y="2705837"/>
            <a:ext cx="10266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110 GHz</a:t>
            </a:r>
          </a:p>
          <a:p>
            <a:r>
              <a:rPr lang="de-DE" sz="1400" dirty="0"/>
              <a:t>-10 dB IL</a:t>
            </a:r>
          </a:p>
          <a:p>
            <a:r>
              <a:rPr lang="de-DE" sz="1400" dirty="0"/>
              <a:t>3.2 V </a:t>
            </a:r>
            <a:r>
              <a:rPr lang="de-DE" sz="1400" dirty="0" err="1"/>
              <a:t>Vpi</a:t>
            </a:r>
            <a:endParaRPr lang="en-US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ADF3D78-14B1-41F7-7E31-18B3523D64B1}"/>
              </a:ext>
            </a:extLst>
          </p:cNvPr>
          <p:cNvSpPr txBox="1"/>
          <p:nvPr/>
        </p:nvSpPr>
        <p:spPr>
          <a:xfrm>
            <a:off x="5428879" y="911661"/>
            <a:ext cx="1315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256 </a:t>
            </a:r>
            <a:r>
              <a:rPr lang="de-DE" sz="1400" dirty="0" err="1"/>
              <a:t>Gsa</a:t>
            </a:r>
            <a:r>
              <a:rPr lang="de-DE" sz="1400" dirty="0"/>
              <a:t>/s</a:t>
            </a:r>
            <a:endParaRPr lang="en-US" sz="1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A9B60FB-BD2B-DFF7-9E49-C16BD4BE32DA}"/>
              </a:ext>
            </a:extLst>
          </p:cNvPr>
          <p:cNvSpPr txBox="1"/>
          <p:nvPr/>
        </p:nvSpPr>
        <p:spPr>
          <a:xfrm>
            <a:off x="10876548" y="1852804"/>
            <a:ext cx="1315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256 </a:t>
            </a:r>
            <a:r>
              <a:rPr lang="de-DE" sz="1400" dirty="0" err="1"/>
              <a:t>Gsa</a:t>
            </a:r>
            <a:r>
              <a:rPr lang="de-DE" sz="1400" dirty="0"/>
              <a:t>/s</a:t>
            </a:r>
            <a:endParaRPr lang="en-US" sz="14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2C74EE3-F994-C9B8-EF87-44C1BD7158BA}"/>
              </a:ext>
            </a:extLst>
          </p:cNvPr>
          <p:cNvSpPr txBox="1"/>
          <p:nvPr/>
        </p:nvSpPr>
        <p:spPr>
          <a:xfrm>
            <a:off x="10059232" y="2705837"/>
            <a:ext cx="1026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70 GHz</a:t>
            </a:r>
            <a:endParaRPr lang="en-US" sz="14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A0329B6-B9BA-8752-B2EC-11666C1079A5}"/>
              </a:ext>
            </a:extLst>
          </p:cNvPr>
          <p:cNvSpPr txBox="1"/>
          <p:nvPr/>
        </p:nvSpPr>
        <p:spPr>
          <a:xfrm>
            <a:off x="4490415" y="2714368"/>
            <a:ext cx="7827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10 </a:t>
            </a:r>
            <a:r>
              <a:rPr lang="de-DE" sz="1400" dirty="0" err="1"/>
              <a:t>dBm</a:t>
            </a:r>
            <a:endParaRPr lang="de-DE" sz="1400" dirty="0"/>
          </a:p>
          <a:p>
            <a:r>
              <a:rPr lang="en-US" sz="1400" dirty="0"/>
              <a:t>O-band tunable</a:t>
            </a:r>
          </a:p>
        </p:txBody>
      </p:sp>
      <p:graphicFrame>
        <p:nvGraphicFramePr>
          <p:cNvPr id="15" name="Tabelle 15">
            <a:extLst>
              <a:ext uri="{FF2B5EF4-FFF2-40B4-BE49-F238E27FC236}">
                <a16:creationId xmlns:a16="http://schemas.microsoft.com/office/drawing/2014/main" id="{DABFA7C3-0038-00E1-CD2A-7CFD05CA8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382665"/>
              </p:ext>
            </p:extLst>
          </p:nvPr>
        </p:nvGraphicFramePr>
        <p:xfrm>
          <a:off x="541867" y="4007774"/>
          <a:ext cx="10947404" cy="17184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14690">
                  <a:extLst>
                    <a:ext uri="{9D8B030D-6E8A-4147-A177-3AD203B41FA5}">
                      <a16:colId xmlns:a16="http://schemas.microsoft.com/office/drawing/2014/main" val="607862763"/>
                    </a:ext>
                  </a:extLst>
                </a:gridCol>
                <a:gridCol w="1413139">
                  <a:extLst>
                    <a:ext uri="{9D8B030D-6E8A-4147-A177-3AD203B41FA5}">
                      <a16:colId xmlns:a16="http://schemas.microsoft.com/office/drawing/2014/main" val="4021047843"/>
                    </a:ext>
                  </a:extLst>
                </a:gridCol>
                <a:gridCol w="1563915">
                  <a:extLst>
                    <a:ext uri="{9D8B030D-6E8A-4147-A177-3AD203B41FA5}">
                      <a16:colId xmlns:a16="http://schemas.microsoft.com/office/drawing/2014/main" val="3125008343"/>
                    </a:ext>
                  </a:extLst>
                </a:gridCol>
                <a:gridCol w="1563915">
                  <a:extLst>
                    <a:ext uri="{9D8B030D-6E8A-4147-A177-3AD203B41FA5}">
                      <a16:colId xmlns:a16="http://schemas.microsoft.com/office/drawing/2014/main" val="1566109128"/>
                    </a:ext>
                  </a:extLst>
                </a:gridCol>
                <a:gridCol w="1563915">
                  <a:extLst>
                    <a:ext uri="{9D8B030D-6E8A-4147-A177-3AD203B41FA5}">
                      <a16:colId xmlns:a16="http://schemas.microsoft.com/office/drawing/2014/main" val="707010706"/>
                    </a:ext>
                  </a:extLst>
                </a:gridCol>
                <a:gridCol w="1563915">
                  <a:extLst>
                    <a:ext uri="{9D8B030D-6E8A-4147-A177-3AD203B41FA5}">
                      <a16:colId xmlns:a16="http://schemas.microsoft.com/office/drawing/2014/main" val="1271575506"/>
                    </a:ext>
                  </a:extLst>
                </a:gridCol>
                <a:gridCol w="1563915">
                  <a:extLst>
                    <a:ext uri="{9D8B030D-6E8A-4147-A177-3AD203B41FA5}">
                      <a16:colId xmlns:a16="http://schemas.microsoft.com/office/drawing/2014/main" val="3342099153"/>
                    </a:ext>
                  </a:extLst>
                </a:gridCol>
              </a:tblGrid>
              <a:tr h="358212">
                <a:tc>
                  <a:txBody>
                    <a:bodyPr/>
                    <a:lstStyle/>
                    <a:p>
                      <a:pPr lvl="0"/>
                      <a:r>
                        <a:rPr lang="de-DE" sz="1400" b="0" dirty="0">
                          <a:latin typeface="Avenir Next LT Pro" panose="020B0504020202020204" pitchFamily="34" charset="0"/>
                        </a:rPr>
                        <a:t>Laser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400" b="0" dirty="0">
                          <a:latin typeface="Avenir Next LT Pro" panose="020B0504020202020204" pitchFamily="34" charset="0"/>
                        </a:rPr>
                        <a:t>Modulator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400" b="0" dirty="0">
                          <a:latin typeface="Avenir Next LT Pro" panose="020B0504020202020204" pitchFamily="34" charset="0"/>
                        </a:rPr>
                        <a:t>AWG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400" b="0" dirty="0">
                          <a:latin typeface="Avenir Next LT Pro" panose="020B0504020202020204" pitchFamily="34" charset="0"/>
                        </a:rPr>
                        <a:t>Fiber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400" b="0" dirty="0">
                          <a:latin typeface="Avenir Next LT Pro" panose="020B0504020202020204" pitchFamily="34" charset="0"/>
                        </a:rPr>
                        <a:t>PDFA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400" b="0" dirty="0">
                          <a:latin typeface="Avenir Next LT Pro" panose="020B0504020202020204" pitchFamily="34" charset="0"/>
                        </a:rPr>
                        <a:t>PD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400" b="0" dirty="0" err="1">
                          <a:latin typeface="Avenir Next LT Pro" panose="020B0504020202020204" pitchFamily="34" charset="0"/>
                        </a:rPr>
                        <a:t>Scope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566193"/>
                  </a:ext>
                </a:extLst>
              </a:tr>
              <a:tr h="537318">
                <a:tc>
                  <a:txBody>
                    <a:bodyPr/>
                    <a:lstStyle/>
                    <a:p>
                      <a:pPr lvl="0" algn="l"/>
                      <a:r>
                        <a:rPr lang="en-US" sz="1200" b="0" dirty="0">
                          <a:latin typeface="Avenir Next LT Pro" panose="020B0504020202020204" pitchFamily="34" charset="0"/>
                        </a:rPr>
                        <a:t>EXFO OSICS T100 External Cavity Laser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200" b="0" dirty="0">
                          <a:latin typeface="Avenir Next LT Pro" panose="020B0504020202020204" pitchFamily="34" charset="0"/>
                        </a:rPr>
                        <a:t>Hyperlight </a:t>
                      </a:r>
                    </a:p>
                    <a:p>
                      <a:pPr lvl="0" algn="l"/>
                      <a:r>
                        <a:rPr lang="en-US" sz="1200" b="0" dirty="0">
                          <a:latin typeface="Avenir Next LT Pro" panose="020B0504020202020204" pitchFamily="34" charset="0"/>
                        </a:rPr>
                        <a:t>O-Band TFLN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de-DE" sz="1200" b="0" dirty="0" err="1">
                          <a:latin typeface="Avenir Next LT Pro" panose="020B0504020202020204" pitchFamily="34" charset="0"/>
                        </a:rPr>
                        <a:t>Keysight</a:t>
                      </a: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 M8199B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SSMF</a:t>
                      </a:r>
                    </a:p>
                    <a:p>
                      <a:pPr lvl="0" algn="l"/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1-10 km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de-DE" sz="1200" b="0" dirty="0" err="1">
                          <a:latin typeface="Avenir Next LT Pro" panose="020B0504020202020204" pitchFamily="34" charset="0"/>
                        </a:rPr>
                        <a:t>Thorlabs</a:t>
                      </a: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 PDFA100 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Fraunhofer PIN Single </a:t>
                      </a:r>
                      <a:r>
                        <a:rPr lang="de-DE" sz="1200" b="0" dirty="0" err="1">
                          <a:latin typeface="Avenir Next LT Pro" panose="020B0504020202020204" pitchFamily="34" charset="0"/>
                        </a:rPr>
                        <a:t>Ended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de-DE" sz="1200" b="0" dirty="0" err="1">
                          <a:latin typeface="Avenir Next LT Pro" panose="020B0504020202020204" pitchFamily="34" charset="0"/>
                        </a:rPr>
                        <a:t>Keysight</a:t>
                      </a: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 UXR1104B 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273579"/>
                  </a:ext>
                </a:extLst>
              </a:tr>
              <a:tr h="752245"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1292nm,…,1327nm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10 </a:t>
                      </a:r>
                      <a:r>
                        <a:rPr lang="de-DE" sz="1200" b="0" dirty="0" err="1">
                          <a:latin typeface="Avenir Next LT Pro" panose="020B0504020202020204" pitchFamily="34" charset="0"/>
                        </a:rPr>
                        <a:t>dBm</a:t>
                      </a:r>
                      <a:endParaRPr lang="de-DE" sz="1200" b="0" dirty="0">
                        <a:latin typeface="Avenir Next LT Pro" panose="020B0504020202020204" pitchFamily="34" charset="0"/>
                      </a:endParaRPr>
                    </a:p>
                    <a:p>
                      <a:pPr lvl="0" algn="l"/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110 GHz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3.2 V </a:t>
                      </a:r>
                      <a:r>
                        <a:rPr lang="de-DE" sz="1200" b="0" dirty="0" err="1">
                          <a:latin typeface="Avenir Next LT Pro" panose="020B0504020202020204" pitchFamily="34" charset="0"/>
                        </a:rPr>
                        <a:t>Vpi</a:t>
                      </a:r>
                      <a:endParaRPr lang="de-DE" sz="1200" b="0" dirty="0">
                        <a:latin typeface="Avenir Next LT Pro" panose="020B0504020202020204" pitchFamily="34" charset="0"/>
                      </a:endParaRP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10 dB IL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256 </a:t>
                      </a:r>
                      <a:r>
                        <a:rPr lang="de-DE" sz="1200" b="0" dirty="0" err="1">
                          <a:latin typeface="Avenir Next LT Pro" panose="020B0504020202020204" pitchFamily="34" charset="0"/>
                        </a:rPr>
                        <a:t>Gsa</a:t>
                      </a: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/s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ZDW ~1310 </a:t>
                      </a:r>
                      <a:r>
                        <a:rPr lang="de-DE" sz="1200" b="0" dirty="0" err="1">
                          <a:latin typeface="Avenir Next LT Pro" panose="020B0504020202020204" pitchFamily="34" charset="0"/>
                        </a:rPr>
                        <a:t>nm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venir Next LT Pro" panose="020B0504020202020204" pitchFamily="34" charset="0"/>
                        </a:rPr>
                        <a:t>70 GHz</a:t>
                      </a:r>
                      <a:endParaRPr lang="en-US" sz="1200" b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200" b="0" dirty="0">
                          <a:latin typeface="Avenir Next LT Pro" panose="020B0504020202020204" pitchFamily="34" charset="0"/>
                        </a:rPr>
                        <a:t>110 GHz</a:t>
                      </a:r>
                      <a:endParaRPr lang="en-US" sz="12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942821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08A8C3B4-5F45-DB5C-8CE1-420139079ACD}"/>
              </a:ext>
            </a:extLst>
          </p:cNvPr>
          <p:cNvSpPr txBox="1"/>
          <p:nvPr/>
        </p:nvSpPr>
        <p:spPr>
          <a:xfrm>
            <a:off x="8253428" y="2696337"/>
            <a:ext cx="635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PDFA</a:t>
            </a:r>
            <a:endParaRPr lang="en-US" sz="14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Freihand 15">
                <a:extLst>
                  <a:ext uri="{FF2B5EF4-FFF2-40B4-BE49-F238E27FC236}">
                    <a16:creationId xmlns:a16="http://schemas.microsoft.com/office/drawing/2014/main" id="{191979D0-4D27-4BC6-AA9C-FA2181C5C3BB}"/>
                  </a:ext>
                </a:extLst>
              </p14:cNvPr>
              <p14:cNvContentPartPr/>
              <p14:nvPr/>
            </p14:nvContentPartPr>
            <p14:xfrm>
              <a:off x="1552680" y="1901880"/>
              <a:ext cx="9290160" cy="4064400"/>
            </p14:xfrm>
          </p:contentPart>
        </mc:Choice>
        <mc:Fallback>
          <p:pic>
            <p:nvPicPr>
              <p:cNvPr id="16" name="Freihand 15">
                <a:extLst>
                  <a:ext uri="{FF2B5EF4-FFF2-40B4-BE49-F238E27FC236}">
                    <a16:creationId xmlns:a16="http://schemas.microsoft.com/office/drawing/2014/main" id="{191979D0-4D27-4BC6-AA9C-FA2181C5C3B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43320" y="1892520"/>
                <a:ext cx="9308880" cy="408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96585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F6BCD3C-6BCC-417F-A1FE-AD0A3FBC7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Setup </a:t>
            </a:r>
            <a:r>
              <a:rPr lang="de-DE" sz="3200" dirty="0" err="1"/>
              <a:t>for</a:t>
            </a:r>
            <a:r>
              <a:rPr lang="de-DE" sz="3200" dirty="0"/>
              <a:t> High-Speed Transmission</a:t>
            </a:r>
            <a:endParaRPr lang="en-US" sz="320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081F757-9F4F-4CCE-8069-216B8642E1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3F0256-97C2-4A1A-A308-4698CA30F23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27.03.2023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9F40CB-4770-4A9F-8567-A68735D24B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AB7F65-CB17-4F23-A219-5AB2FBDED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8</a:t>
            </a:fld>
            <a:endParaRPr lang="de-DE"/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8028F384-6B18-47F6-85F9-1C11F2993333}"/>
              </a:ext>
            </a:extLst>
          </p:cNvPr>
          <p:cNvGrpSpPr/>
          <p:nvPr/>
        </p:nvGrpSpPr>
        <p:grpSpPr>
          <a:xfrm>
            <a:off x="536609" y="1157570"/>
            <a:ext cx="11188936" cy="4651137"/>
            <a:chOff x="-17317" y="613042"/>
            <a:chExt cx="12092950" cy="6131292"/>
          </a:xfrm>
        </p:grpSpPr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91485964-EEFE-4C51-9E2F-B913E3CF219A}"/>
                </a:ext>
              </a:extLst>
            </p:cNvPr>
            <p:cNvCxnSpPr>
              <a:stCxn id="42" idx="3"/>
              <a:endCxn id="62" idx="1"/>
            </p:cNvCxnSpPr>
            <p:nvPr/>
          </p:nvCxnSpPr>
          <p:spPr>
            <a:xfrm flipV="1">
              <a:off x="1686336" y="3474276"/>
              <a:ext cx="9063444" cy="3636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8755F980-1A02-4203-A232-F435C61FCEFA}"/>
                </a:ext>
              </a:extLst>
            </p:cNvPr>
            <p:cNvSpPr/>
            <p:nvPr/>
          </p:nvSpPr>
          <p:spPr>
            <a:xfrm>
              <a:off x="2796858" y="1341711"/>
              <a:ext cx="1375453" cy="91440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AWG Keysight M8199B</a:t>
              </a: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43568551-E47F-4D02-8E18-24D29FDC8B78}"/>
                </a:ext>
              </a:extLst>
            </p:cNvPr>
            <p:cNvSpPr txBox="1"/>
            <p:nvPr/>
          </p:nvSpPr>
          <p:spPr>
            <a:xfrm>
              <a:off x="2641461" y="613042"/>
              <a:ext cx="1848944" cy="689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dirty="0">
                  <a:latin typeface="Avenir Next LT Pro" panose="020B0504020202020204" pitchFamily="34" charset="0"/>
                </a:rPr>
                <a:t>256 GS/s</a:t>
              </a:r>
            </a:p>
            <a:p>
              <a:r>
                <a:rPr lang="de-DE" sz="1400" dirty="0">
                  <a:latin typeface="Avenir Next LT Pro" panose="020B0504020202020204" pitchFamily="34" charset="0"/>
                </a:rPr>
                <a:t>80 GHz </a:t>
              </a:r>
              <a:r>
                <a:rPr lang="de-DE" sz="1400" dirty="0" err="1">
                  <a:latin typeface="Avenir Next LT Pro" panose="020B0504020202020204" pitchFamily="34" charset="0"/>
                </a:rPr>
                <a:t>bandwidth</a:t>
              </a:r>
              <a:endParaRPr lang="de-DE" sz="1400" dirty="0">
                <a:latin typeface="Avenir Next LT Pro" panose="020B0504020202020204" pitchFamily="34" charset="0"/>
              </a:endParaRPr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4B279433-504E-440B-BF9C-8CF5F54C2E8E}"/>
                </a:ext>
              </a:extLst>
            </p:cNvPr>
            <p:cNvSpPr/>
            <p:nvPr/>
          </p:nvSpPr>
          <p:spPr>
            <a:xfrm>
              <a:off x="116367" y="3053444"/>
              <a:ext cx="1569969" cy="91440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Tunable</a:t>
              </a:r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 Laser</a:t>
              </a:r>
            </a:p>
            <a:p>
              <a:pPr algn="ctr"/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(ECL, </a:t>
              </a:r>
              <a:r>
                <a:rPr lang="de-DE" sz="1400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Tunics</a:t>
              </a:r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 T100)</a:t>
              </a:r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7F76B11C-DA0E-4DE5-B12E-5058587613C1}"/>
                </a:ext>
              </a:extLst>
            </p:cNvPr>
            <p:cNvSpPr txBox="1"/>
            <p:nvPr/>
          </p:nvSpPr>
          <p:spPr>
            <a:xfrm>
              <a:off x="-17317" y="4048631"/>
              <a:ext cx="2399884" cy="689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dirty="0">
                  <a:latin typeface="Avenir Next LT Pro" panose="020B0504020202020204" pitchFamily="34" charset="0"/>
                </a:rPr>
                <a:t>Up </a:t>
              </a:r>
              <a:r>
                <a:rPr lang="de-DE" sz="1400" dirty="0" err="1">
                  <a:latin typeface="Avenir Next LT Pro" panose="020B0504020202020204" pitchFamily="34" charset="0"/>
                </a:rPr>
                <a:t>to</a:t>
              </a:r>
              <a:r>
                <a:rPr lang="de-DE" sz="1400" dirty="0">
                  <a:latin typeface="Avenir Next LT Pro" panose="020B0504020202020204" pitchFamily="34" charset="0"/>
                </a:rPr>
                <a:t> 10 </a:t>
              </a:r>
              <a:r>
                <a:rPr lang="de-DE" sz="1400" dirty="0" err="1">
                  <a:latin typeface="Avenir Next LT Pro" panose="020B0504020202020204" pitchFamily="34" charset="0"/>
                </a:rPr>
                <a:t>dBm</a:t>
              </a:r>
              <a:endParaRPr lang="de-DE" sz="1400" dirty="0">
                <a:latin typeface="Avenir Next LT Pro" panose="020B0504020202020204" pitchFamily="34" charset="0"/>
              </a:endParaRPr>
            </a:p>
            <a:p>
              <a:r>
                <a:rPr lang="de-DE" sz="1400" dirty="0" err="1">
                  <a:latin typeface="Avenir Next LT Pro" panose="020B0504020202020204" pitchFamily="34" charset="0"/>
                </a:rPr>
                <a:t>Tunable</a:t>
              </a:r>
              <a:r>
                <a:rPr lang="de-DE" sz="1400" dirty="0">
                  <a:latin typeface="Avenir Next LT Pro" panose="020B0504020202020204" pitchFamily="34" charset="0"/>
                </a:rPr>
                <a:t> in 0.01 </a:t>
              </a:r>
              <a:r>
                <a:rPr lang="de-DE" sz="1400" dirty="0" err="1">
                  <a:latin typeface="Avenir Next LT Pro" panose="020B0504020202020204" pitchFamily="34" charset="0"/>
                </a:rPr>
                <a:t>nm</a:t>
              </a:r>
              <a:r>
                <a:rPr lang="de-DE" sz="1400" dirty="0">
                  <a:latin typeface="Avenir Next LT Pro" panose="020B0504020202020204" pitchFamily="34" charset="0"/>
                </a:rPr>
                <a:t> </a:t>
              </a:r>
              <a:r>
                <a:rPr lang="de-DE" sz="1400" dirty="0" err="1">
                  <a:latin typeface="Avenir Next LT Pro" panose="020B0504020202020204" pitchFamily="34" charset="0"/>
                </a:rPr>
                <a:t>steps</a:t>
              </a:r>
              <a:endParaRPr lang="de-DE" sz="1400" dirty="0">
                <a:latin typeface="Avenir Next LT Pro" panose="020B0504020202020204" pitchFamily="34" charset="0"/>
              </a:endParaRPr>
            </a:p>
          </p:txBody>
        </p:sp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AA42792B-CF89-4E1C-BB0F-0658488EEE01}"/>
                </a:ext>
              </a:extLst>
            </p:cNvPr>
            <p:cNvSpPr/>
            <p:nvPr/>
          </p:nvSpPr>
          <p:spPr>
            <a:xfrm>
              <a:off x="4374743" y="3053444"/>
              <a:ext cx="587678" cy="9144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PM</a:t>
              </a:r>
            </a:p>
          </p:txBody>
        </p: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A7C04BB5-7F87-4D56-8572-A9809D1D9C97}"/>
                </a:ext>
              </a:extLst>
            </p:cNvPr>
            <p:cNvGrpSpPr/>
            <p:nvPr/>
          </p:nvGrpSpPr>
          <p:grpSpPr>
            <a:xfrm>
              <a:off x="7877275" y="2782533"/>
              <a:ext cx="788904" cy="1366463"/>
              <a:chOff x="7295356" y="3945979"/>
              <a:chExt cx="1097928" cy="1366463"/>
            </a:xfrm>
            <a:solidFill>
              <a:schemeClr val="bg1"/>
            </a:solidFill>
          </p:grpSpPr>
          <p:sp>
            <p:nvSpPr>
              <p:cNvPr id="46" name="Gleichschenkliges Dreieck 45">
                <a:extLst>
                  <a:ext uri="{FF2B5EF4-FFF2-40B4-BE49-F238E27FC236}">
                    <a16:creationId xmlns:a16="http://schemas.microsoft.com/office/drawing/2014/main" id="{38B179FE-26E7-4EE9-94C9-94BDEAB063DC}"/>
                  </a:ext>
                </a:extLst>
              </p:cNvPr>
              <p:cNvSpPr/>
              <p:nvPr/>
            </p:nvSpPr>
            <p:spPr>
              <a:xfrm rot="5400000">
                <a:off x="7161088" y="4080247"/>
                <a:ext cx="1366463" cy="1097928"/>
              </a:xfrm>
              <a:prstGeom prst="triangle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B09EE646-10FC-44B5-B5AA-366F514C5131}"/>
                  </a:ext>
                </a:extLst>
              </p:cNvPr>
              <p:cNvSpPr txBox="1"/>
              <p:nvPr/>
            </p:nvSpPr>
            <p:spPr>
              <a:xfrm>
                <a:off x="7386252" y="4438031"/>
                <a:ext cx="841884" cy="4057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400" dirty="0">
                    <a:latin typeface="Avenir Next LT Pro" panose="020B0504020202020204" pitchFamily="34" charset="0"/>
                  </a:rPr>
                  <a:t>SOA</a:t>
                </a:r>
              </a:p>
            </p:txBody>
          </p:sp>
        </p:grpSp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28313A37-BC3B-42AC-9C29-12FF6DCE053D}"/>
                </a:ext>
              </a:extLst>
            </p:cNvPr>
            <p:cNvGrpSpPr/>
            <p:nvPr/>
          </p:nvGrpSpPr>
          <p:grpSpPr>
            <a:xfrm>
              <a:off x="5113634" y="2819059"/>
              <a:ext cx="901100" cy="1366463"/>
              <a:chOff x="9040227" y="3762825"/>
              <a:chExt cx="1098137" cy="1366463"/>
            </a:xfrm>
            <a:solidFill>
              <a:schemeClr val="bg1"/>
            </a:solidFill>
          </p:grpSpPr>
          <p:sp>
            <p:nvSpPr>
              <p:cNvPr id="49" name="Gleichschenkliges Dreieck 48">
                <a:extLst>
                  <a:ext uri="{FF2B5EF4-FFF2-40B4-BE49-F238E27FC236}">
                    <a16:creationId xmlns:a16="http://schemas.microsoft.com/office/drawing/2014/main" id="{A30E7F83-AFC8-4AFB-B63C-D36A6C8CA7C0}"/>
                  </a:ext>
                </a:extLst>
              </p:cNvPr>
              <p:cNvSpPr/>
              <p:nvPr/>
            </p:nvSpPr>
            <p:spPr>
              <a:xfrm rot="5400000">
                <a:off x="8905960" y="3897092"/>
                <a:ext cx="1366463" cy="1097929"/>
              </a:xfrm>
              <a:prstGeom prst="triangle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6311363-7696-4810-8AE1-A71CE95421A6}"/>
                  </a:ext>
                </a:extLst>
              </p:cNvPr>
              <p:cNvSpPr txBox="1"/>
              <p:nvPr/>
            </p:nvSpPr>
            <p:spPr>
              <a:xfrm>
                <a:off x="9293568" y="4253366"/>
                <a:ext cx="844796" cy="4057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400" dirty="0">
                    <a:latin typeface="Avenir Next LT Pro" panose="020B0504020202020204" pitchFamily="34" charset="0"/>
                  </a:rPr>
                  <a:t>PDFA</a:t>
                </a:r>
              </a:p>
            </p:txBody>
          </p:sp>
        </p:grp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AE9B3AEE-FEA1-4FCA-BB02-587FC85617DC}"/>
                </a:ext>
              </a:extLst>
            </p:cNvPr>
            <p:cNvSpPr/>
            <p:nvPr/>
          </p:nvSpPr>
          <p:spPr>
            <a:xfrm>
              <a:off x="6501060" y="2882900"/>
              <a:ext cx="1197050" cy="116573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Tunable</a:t>
              </a:r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 Optical</a:t>
              </a:r>
            </a:p>
            <a:p>
              <a:pPr algn="ctr"/>
              <a:r>
                <a:rPr lang="de-DE" sz="1400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Bandpass</a:t>
              </a:r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 Filter</a:t>
              </a:r>
            </a:p>
          </p:txBody>
        </p:sp>
        <p:sp>
          <p:nvSpPr>
            <p:cNvPr id="52" name="Rechteck 51">
              <a:extLst>
                <a:ext uri="{FF2B5EF4-FFF2-40B4-BE49-F238E27FC236}">
                  <a16:creationId xmlns:a16="http://schemas.microsoft.com/office/drawing/2014/main" id="{DC215CF8-8315-4D03-BCA4-47DA343F1927}"/>
                </a:ext>
              </a:extLst>
            </p:cNvPr>
            <p:cNvSpPr/>
            <p:nvPr/>
          </p:nvSpPr>
          <p:spPr>
            <a:xfrm>
              <a:off x="9569661" y="3017076"/>
              <a:ext cx="966519" cy="9144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PIN</a:t>
              </a:r>
            </a:p>
            <a:p>
              <a:pPr algn="ctr"/>
              <a:r>
                <a:rPr lang="de-DE" sz="1400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Photo</a:t>
              </a:r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 Diode</a:t>
              </a:r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6183ACF7-A35B-4F45-9241-F64B38BF1E4F}"/>
                </a:ext>
              </a:extLst>
            </p:cNvPr>
            <p:cNvSpPr txBox="1"/>
            <p:nvPr/>
          </p:nvSpPr>
          <p:spPr>
            <a:xfrm>
              <a:off x="9575820" y="4002464"/>
              <a:ext cx="1152472" cy="689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dirty="0">
                  <a:latin typeface="Avenir Next LT Pro" panose="020B0504020202020204" pitchFamily="34" charset="0"/>
                </a:rPr>
                <a:t>70 GHz </a:t>
              </a:r>
            </a:p>
            <a:p>
              <a:r>
                <a:rPr lang="de-DE" sz="1400" dirty="0" err="1">
                  <a:latin typeface="Avenir Next LT Pro" panose="020B0504020202020204" pitchFamily="34" charset="0"/>
                </a:rPr>
                <a:t>bandwidth</a:t>
              </a:r>
              <a:endParaRPr lang="de-DE" sz="1400" dirty="0">
                <a:latin typeface="Avenir Next LT Pro" panose="020B0504020202020204" pitchFamily="34" charset="0"/>
              </a:endParaRP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BD4A104D-AB3A-4067-9D2F-B6128A2BF60F}"/>
                </a:ext>
              </a:extLst>
            </p:cNvPr>
            <p:cNvGrpSpPr/>
            <p:nvPr/>
          </p:nvGrpSpPr>
          <p:grpSpPr>
            <a:xfrm>
              <a:off x="1848732" y="3171911"/>
              <a:ext cx="705489" cy="329246"/>
              <a:chOff x="4109665" y="3815444"/>
              <a:chExt cx="705489" cy="329246"/>
            </a:xfrm>
          </p:grpSpPr>
          <p:sp>
            <p:nvSpPr>
              <p:cNvPr id="55" name="Ellipse 54">
                <a:extLst>
                  <a:ext uri="{FF2B5EF4-FFF2-40B4-BE49-F238E27FC236}">
                    <a16:creationId xmlns:a16="http://schemas.microsoft.com/office/drawing/2014/main" id="{98083B6A-77F7-4CAA-AF1C-9A6DBD8D27A1}"/>
                  </a:ext>
                </a:extLst>
              </p:cNvPr>
              <p:cNvSpPr/>
              <p:nvPr/>
            </p:nvSpPr>
            <p:spPr>
              <a:xfrm>
                <a:off x="4109665" y="3945979"/>
                <a:ext cx="195209" cy="198711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FF5BEBAA-A3B3-4E47-953F-53A911A01B0F}"/>
                  </a:ext>
                </a:extLst>
              </p:cNvPr>
              <p:cNvSpPr/>
              <p:nvPr/>
            </p:nvSpPr>
            <p:spPr>
              <a:xfrm>
                <a:off x="4619945" y="3945978"/>
                <a:ext cx="195209" cy="198711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57" name="Ellipse 56">
                <a:extLst>
                  <a:ext uri="{FF2B5EF4-FFF2-40B4-BE49-F238E27FC236}">
                    <a16:creationId xmlns:a16="http://schemas.microsoft.com/office/drawing/2014/main" id="{8197F9B7-6E0D-4A1C-990D-F9998B55FF59}"/>
                  </a:ext>
                </a:extLst>
              </p:cNvPr>
              <p:cNvSpPr/>
              <p:nvPr/>
            </p:nvSpPr>
            <p:spPr>
              <a:xfrm>
                <a:off x="4305386" y="3815444"/>
                <a:ext cx="314630" cy="329245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0">
                  <a:latin typeface="Avenir Next LT Pro" panose="020B0504020202020204" pitchFamily="34" charset="0"/>
                </a:endParaRPr>
              </a:p>
            </p:txBody>
          </p: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96CDCA37-CE41-4301-9F7D-84FEFC399683}"/>
                </a:ext>
              </a:extLst>
            </p:cNvPr>
            <p:cNvSpPr txBox="1"/>
            <p:nvPr/>
          </p:nvSpPr>
          <p:spPr>
            <a:xfrm>
              <a:off x="1815895" y="2583863"/>
              <a:ext cx="859677" cy="689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dirty="0">
                  <a:latin typeface="Avenir Next LT Pro" panose="020B0504020202020204" pitchFamily="34" charset="0"/>
                </a:rPr>
                <a:t>Pol. </a:t>
              </a:r>
            </a:p>
            <a:p>
              <a:r>
                <a:rPr lang="de-DE" sz="1400" dirty="0">
                  <a:latin typeface="Avenir Next LT Pro" panose="020B0504020202020204" pitchFamily="34" charset="0"/>
                </a:rPr>
                <a:t>Control</a:t>
              </a:r>
            </a:p>
          </p:txBody>
        </p:sp>
        <p:sp>
          <p:nvSpPr>
            <p:cNvPr id="59" name="Rechteck 58">
              <a:extLst>
                <a:ext uri="{FF2B5EF4-FFF2-40B4-BE49-F238E27FC236}">
                  <a16:creationId xmlns:a16="http://schemas.microsoft.com/office/drawing/2014/main" id="{781397D8-7EF1-47B0-9F53-C82CB1AAD5DC}"/>
                </a:ext>
              </a:extLst>
            </p:cNvPr>
            <p:cNvSpPr/>
            <p:nvPr/>
          </p:nvSpPr>
          <p:spPr>
            <a:xfrm>
              <a:off x="2796858" y="3053444"/>
              <a:ext cx="1375453" cy="9144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rgbClr val="C00000"/>
                  </a:solidFill>
                  <a:latin typeface="Avenir Next LT Pro" panose="020B0504020202020204" pitchFamily="34" charset="0"/>
                </a:rPr>
                <a:t>Modulator</a:t>
              </a: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F780A66E-6349-45F9-8F08-63ACA73DE102}"/>
                </a:ext>
              </a:extLst>
            </p:cNvPr>
            <p:cNvSpPr txBox="1"/>
            <p:nvPr/>
          </p:nvSpPr>
          <p:spPr>
            <a:xfrm>
              <a:off x="3601821" y="2399196"/>
              <a:ext cx="720381" cy="4057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dirty="0">
                  <a:latin typeface="Avenir Next LT Pro" panose="020B0504020202020204" pitchFamily="34" charset="0"/>
                </a:rPr>
                <a:t>Probe</a:t>
              </a:r>
            </a:p>
          </p:txBody>
        </p: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2C908F2A-1F24-40EC-9792-5C71965B96A5}"/>
                </a:ext>
              </a:extLst>
            </p:cNvPr>
            <p:cNvSpPr/>
            <p:nvPr/>
          </p:nvSpPr>
          <p:spPr>
            <a:xfrm>
              <a:off x="8819341" y="3008565"/>
              <a:ext cx="587678" cy="9144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PM</a:t>
              </a:r>
            </a:p>
          </p:txBody>
        </p:sp>
        <p:sp>
          <p:nvSpPr>
            <p:cNvPr id="62" name="Rechteck 61">
              <a:extLst>
                <a:ext uri="{FF2B5EF4-FFF2-40B4-BE49-F238E27FC236}">
                  <a16:creationId xmlns:a16="http://schemas.microsoft.com/office/drawing/2014/main" id="{0C7809E4-0A09-4DBC-ADA9-17878D740CA7}"/>
                </a:ext>
              </a:extLst>
            </p:cNvPr>
            <p:cNvSpPr/>
            <p:nvPr/>
          </p:nvSpPr>
          <p:spPr>
            <a:xfrm>
              <a:off x="10749780" y="3017076"/>
              <a:ext cx="1325853" cy="9144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>
                  <a:solidFill>
                    <a:schemeClr val="tx1"/>
                  </a:solidFill>
                  <a:latin typeface="Avenir Next LT Pro" panose="020B0504020202020204" pitchFamily="34" charset="0"/>
                </a:rPr>
                <a:t>Scope</a:t>
              </a:r>
              <a:endParaRPr lang="de-DE" sz="1400" dirty="0">
                <a:solidFill>
                  <a:schemeClr val="tx1"/>
                </a:solidFill>
                <a:latin typeface="Avenir Next LT Pro" panose="020B0504020202020204" pitchFamily="34" charset="0"/>
              </a:endParaRPr>
            </a:p>
            <a:p>
              <a:pPr algn="ctr"/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Keysight </a:t>
              </a:r>
            </a:p>
            <a:p>
              <a:pPr algn="ctr"/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UXR 1102A</a:t>
              </a:r>
            </a:p>
          </p:txBody>
        </p:sp>
        <p:sp>
          <p:nvSpPr>
            <p:cNvPr id="63" name="Rechteck 62">
              <a:extLst>
                <a:ext uri="{FF2B5EF4-FFF2-40B4-BE49-F238E27FC236}">
                  <a16:creationId xmlns:a16="http://schemas.microsoft.com/office/drawing/2014/main" id="{8BCD632E-F846-4C08-A12B-D4FA758AC797}"/>
                </a:ext>
              </a:extLst>
            </p:cNvPr>
            <p:cNvSpPr/>
            <p:nvPr/>
          </p:nvSpPr>
          <p:spPr>
            <a:xfrm>
              <a:off x="7589742" y="4856201"/>
              <a:ext cx="788905" cy="91440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OSA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1DA829AC-1612-41B4-AC79-323D0774FF57}"/>
                </a:ext>
              </a:extLst>
            </p:cNvPr>
            <p:cNvSpPr txBox="1"/>
            <p:nvPr/>
          </p:nvSpPr>
          <p:spPr>
            <a:xfrm>
              <a:off x="10822364" y="1983698"/>
              <a:ext cx="1253269" cy="973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latin typeface="Avenir Next LT Pro" panose="020B0504020202020204" pitchFamily="34" charset="0"/>
                </a:rPr>
                <a:t>256 GS/s</a:t>
              </a:r>
            </a:p>
            <a:p>
              <a:r>
                <a:rPr lang="de-DE" sz="1400" dirty="0">
                  <a:latin typeface="Avenir Next LT Pro" panose="020B0504020202020204" pitchFamily="34" charset="0"/>
                </a:rPr>
                <a:t>110 GHz </a:t>
              </a:r>
              <a:r>
                <a:rPr lang="de-DE" sz="1400" dirty="0" err="1">
                  <a:latin typeface="Avenir Next LT Pro" panose="020B0504020202020204" pitchFamily="34" charset="0"/>
                </a:rPr>
                <a:t>bandwidth</a:t>
              </a:r>
              <a:endParaRPr lang="de-DE" sz="1400" dirty="0">
                <a:latin typeface="Avenir Next LT Pro" panose="020B0504020202020204" pitchFamily="34" charset="0"/>
              </a:endParaRPr>
            </a:p>
          </p:txBody>
        </p:sp>
        <p:cxnSp>
          <p:nvCxnSpPr>
            <p:cNvPr id="65" name="Gerader Verbinder 64">
              <a:extLst>
                <a:ext uri="{FF2B5EF4-FFF2-40B4-BE49-F238E27FC236}">
                  <a16:creationId xmlns:a16="http://schemas.microsoft.com/office/drawing/2014/main" id="{74899AE6-DB78-4C48-A922-A06CADF61580}"/>
                </a:ext>
              </a:extLst>
            </p:cNvPr>
            <p:cNvCxnSpPr>
              <a:stCxn id="40" idx="2"/>
              <a:endCxn id="59" idx="0"/>
            </p:cNvCxnSpPr>
            <p:nvPr/>
          </p:nvCxnSpPr>
          <p:spPr>
            <a:xfrm>
              <a:off x="3484585" y="2256111"/>
              <a:ext cx="0" cy="7973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 65">
              <a:extLst>
                <a:ext uri="{FF2B5EF4-FFF2-40B4-BE49-F238E27FC236}">
                  <a16:creationId xmlns:a16="http://schemas.microsoft.com/office/drawing/2014/main" id="{3CEDC512-808A-4CE3-9EC3-89D2BE482020}"/>
                </a:ext>
              </a:extLst>
            </p:cNvPr>
            <p:cNvCxnSpPr>
              <a:cxnSpLocks/>
              <a:endCxn id="63" idx="0"/>
            </p:cNvCxnSpPr>
            <p:nvPr/>
          </p:nvCxnSpPr>
          <p:spPr>
            <a:xfrm>
              <a:off x="7715826" y="3492460"/>
              <a:ext cx="268369" cy="136374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F3F9165A-607D-44A2-BFBC-4D623DBA0262}"/>
                </a:ext>
              </a:extLst>
            </p:cNvPr>
            <p:cNvSpPr txBox="1"/>
            <p:nvPr/>
          </p:nvSpPr>
          <p:spPr>
            <a:xfrm>
              <a:off x="7877274" y="4464129"/>
              <a:ext cx="585938" cy="4057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dirty="0">
                  <a:latin typeface="Avenir Next LT Pro" panose="020B0504020202020204" pitchFamily="34" charset="0"/>
                </a:rPr>
                <a:t>10%</a:t>
              </a:r>
            </a:p>
          </p:txBody>
        </p: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235BB8BE-30F4-4D9B-8EF1-14F1205EAC45}"/>
                </a:ext>
              </a:extLst>
            </p:cNvPr>
            <p:cNvSpPr txBox="1"/>
            <p:nvPr/>
          </p:nvSpPr>
          <p:spPr>
            <a:xfrm>
              <a:off x="52207" y="6087849"/>
              <a:ext cx="4536080" cy="4057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dirty="0">
                  <a:latin typeface="Avenir Next LT Pro" panose="020B0504020202020204" pitchFamily="34" charset="0"/>
                </a:rPr>
                <a:t>PM: </a:t>
              </a:r>
              <a:r>
                <a:rPr lang="de-DE" sz="1400" dirty="0" err="1">
                  <a:latin typeface="Avenir Next LT Pro" panose="020B0504020202020204" pitchFamily="34" charset="0"/>
                </a:rPr>
                <a:t>Eigenlight</a:t>
              </a:r>
              <a:r>
                <a:rPr lang="de-DE" sz="1400" dirty="0">
                  <a:latin typeface="Avenir Next LT Pro" panose="020B0504020202020204" pitchFamily="34" charset="0"/>
                </a:rPr>
                <a:t> power </a:t>
              </a:r>
              <a:r>
                <a:rPr lang="de-DE" sz="1400" dirty="0" err="1">
                  <a:latin typeface="Avenir Next LT Pro" panose="020B0504020202020204" pitchFamily="34" charset="0"/>
                </a:rPr>
                <a:t>meter</a:t>
              </a:r>
              <a:r>
                <a:rPr lang="de-DE" sz="1400" dirty="0">
                  <a:latin typeface="Avenir Next LT Pro" panose="020B0504020202020204" pitchFamily="34" charset="0"/>
                </a:rPr>
                <a:t> + </a:t>
              </a:r>
              <a:r>
                <a:rPr lang="de-DE" sz="1400" dirty="0" err="1">
                  <a:latin typeface="Avenir Next LT Pro" panose="020B0504020202020204" pitchFamily="34" charset="0"/>
                </a:rPr>
                <a:t>tunable</a:t>
              </a:r>
              <a:r>
                <a:rPr lang="de-DE" sz="1400" dirty="0">
                  <a:latin typeface="Avenir Next LT Pro" panose="020B0504020202020204" pitchFamily="34" charset="0"/>
                </a:rPr>
                <a:t> </a:t>
              </a:r>
              <a:r>
                <a:rPr lang="de-DE" sz="1400" dirty="0" err="1">
                  <a:latin typeface="Avenir Next LT Pro" panose="020B0504020202020204" pitchFamily="34" charset="0"/>
                </a:rPr>
                <a:t>attenuator</a:t>
              </a:r>
              <a:endParaRPr lang="de-DE" sz="1400" dirty="0">
                <a:latin typeface="Avenir Next LT Pro" panose="020B0504020202020204" pitchFamily="34" charset="0"/>
              </a:endParaRPr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C87EB85D-ED60-4995-BED4-64F09A02D28A}"/>
                </a:ext>
              </a:extLst>
            </p:cNvPr>
            <p:cNvSpPr txBox="1"/>
            <p:nvPr/>
          </p:nvSpPr>
          <p:spPr>
            <a:xfrm>
              <a:off x="7289669" y="5770601"/>
              <a:ext cx="2177955" cy="973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err="1">
                  <a:latin typeface="Avenir Next LT Pro" panose="020B0504020202020204" pitchFamily="34" charset="0"/>
                </a:rPr>
                <a:t>Mainly</a:t>
              </a:r>
              <a:r>
                <a:rPr lang="de-DE" sz="1400" dirty="0">
                  <a:latin typeface="Avenir Next LT Pro" panose="020B0504020202020204" pitchFamily="34" charset="0"/>
                </a:rPr>
                <a:t> </a:t>
              </a:r>
              <a:r>
                <a:rPr lang="de-DE" sz="1400" dirty="0" err="1">
                  <a:latin typeface="Avenir Next LT Pro" panose="020B0504020202020204" pitchFamily="34" charset="0"/>
                </a:rPr>
                <a:t>used</a:t>
              </a:r>
              <a:r>
                <a:rPr lang="de-DE" sz="1400" dirty="0">
                  <a:latin typeface="Avenir Next LT Pro" panose="020B0504020202020204" pitchFamily="34" charset="0"/>
                </a:rPr>
                <a:t> </a:t>
              </a:r>
              <a:r>
                <a:rPr lang="de-DE" sz="1400" dirty="0" err="1">
                  <a:latin typeface="Avenir Next LT Pro" panose="020B0504020202020204" pitchFamily="34" charset="0"/>
                </a:rPr>
                <a:t>to</a:t>
              </a:r>
              <a:r>
                <a:rPr lang="de-DE" sz="1400" dirty="0">
                  <a:latin typeface="Avenir Next LT Pro" panose="020B0504020202020204" pitchFamily="34" charset="0"/>
                </a:rPr>
                <a:t> </a:t>
              </a:r>
              <a:r>
                <a:rPr lang="de-DE" sz="1400" dirty="0" err="1">
                  <a:latin typeface="Avenir Next LT Pro" panose="020B0504020202020204" pitchFamily="34" charset="0"/>
                </a:rPr>
                <a:t>adjust</a:t>
              </a:r>
              <a:r>
                <a:rPr lang="de-DE" sz="1400" dirty="0">
                  <a:latin typeface="Avenir Next LT Pro" panose="020B0504020202020204" pitchFamily="34" charset="0"/>
                </a:rPr>
                <a:t> </a:t>
              </a:r>
              <a:r>
                <a:rPr lang="de-DE" sz="1400" dirty="0" err="1">
                  <a:latin typeface="Avenir Next LT Pro" panose="020B0504020202020204" pitchFamily="34" charset="0"/>
                </a:rPr>
                <a:t>center</a:t>
              </a:r>
              <a:r>
                <a:rPr lang="de-DE" sz="1400" dirty="0">
                  <a:latin typeface="Avenir Next LT Pro" panose="020B0504020202020204" pitchFamily="34" charset="0"/>
                </a:rPr>
                <a:t> </a:t>
              </a:r>
              <a:r>
                <a:rPr lang="de-DE" sz="1400" dirty="0" err="1">
                  <a:latin typeface="Avenir Next LT Pro" panose="020B0504020202020204" pitchFamily="34" charset="0"/>
                </a:rPr>
                <a:t>frequency</a:t>
              </a:r>
              <a:r>
                <a:rPr lang="de-DE" sz="1400" dirty="0">
                  <a:latin typeface="Avenir Next LT Pro" panose="020B0504020202020204" pitchFamily="34" charset="0"/>
                </a:rPr>
                <a:t> </a:t>
              </a:r>
              <a:r>
                <a:rPr lang="de-DE" sz="1400" dirty="0" err="1">
                  <a:latin typeface="Avenir Next LT Pro" panose="020B0504020202020204" pitchFamily="34" charset="0"/>
                </a:rPr>
                <a:t>of</a:t>
              </a:r>
              <a:r>
                <a:rPr lang="de-DE" sz="1400" dirty="0">
                  <a:latin typeface="Avenir Next LT Pro" panose="020B0504020202020204" pitchFamily="34" charset="0"/>
                </a:rPr>
                <a:t> OBF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AB2982A0-1EBF-1E9A-8DED-6B283F190540}"/>
              </a:ext>
            </a:extLst>
          </p:cNvPr>
          <p:cNvSpPr/>
          <p:nvPr/>
        </p:nvSpPr>
        <p:spPr>
          <a:xfrm>
            <a:off x="6145131" y="3140816"/>
            <a:ext cx="197428" cy="1974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5AF3E75-70E0-5465-AA04-15AE72F7FCA0}"/>
              </a:ext>
            </a:extLst>
          </p:cNvPr>
          <p:cNvSpPr/>
          <p:nvPr/>
        </p:nvSpPr>
        <p:spPr>
          <a:xfrm>
            <a:off x="6216493" y="3140816"/>
            <a:ext cx="197428" cy="1974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172E8E5-FC22-8AD5-A58A-DF9E8D7DA4FA}"/>
              </a:ext>
            </a:extLst>
          </p:cNvPr>
          <p:cNvSpPr/>
          <p:nvPr/>
        </p:nvSpPr>
        <p:spPr>
          <a:xfrm>
            <a:off x="6287350" y="3140816"/>
            <a:ext cx="197428" cy="1974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18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F4E08DC-1ED5-C19D-8ED3-9DFB691C2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9CD68D-C305-8AFD-3552-B8E7D6B83F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CC4375-2CB5-D5EC-1920-4BDB773A3BB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16-Dec-24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7F266D-AA3D-65B1-F100-FB750FD03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C420B60-B240-C42D-4E24-4318A18DE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9</a:t>
            </a:fld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0CB57DC-E105-4375-A611-7717D2E5A1C8}"/>
              </a:ext>
            </a:extLst>
          </p:cNvPr>
          <p:cNvGrpSpPr/>
          <p:nvPr/>
        </p:nvGrpSpPr>
        <p:grpSpPr>
          <a:xfrm>
            <a:off x="1568021" y="2105131"/>
            <a:ext cx="8932532" cy="2303693"/>
            <a:chOff x="1568021" y="2105131"/>
            <a:chExt cx="8932532" cy="2303693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0A6135D2-857E-D62F-0EC6-4F61B79D5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8021" y="2105131"/>
              <a:ext cx="8932532" cy="2303693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26FCACD-D33E-EFAA-0AA4-0DCDD3D88024}"/>
                </a:ext>
              </a:extLst>
            </p:cNvPr>
            <p:cNvSpPr txBox="1"/>
            <p:nvPr/>
          </p:nvSpPr>
          <p:spPr>
            <a:xfrm>
              <a:off x="2596896" y="2921965"/>
              <a:ext cx="34538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Avenir Next LT Pro" panose="020B0504020202020204" pitchFamily="34" charset="0"/>
                </a:rPr>
                <a:t>             -10 dB @ 75 GHz</a:t>
              </a:r>
            </a:p>
            <a:p>
              <a:r>
                <a:rPr lang="de-DE" dirty="0">
                  <a:latin typeface="Avenir Next LT Pro" panose="020B0504020202020204" pitchFamily="34" charset="0"/>
                </a:rPr>
                <a:t>     -20 dB @ 92 GHz</a:t>
              </a:r>
            </a:p>
            <a:p>
              <a:r>
                <a:rPr lang="de-DE" dirty="0">
                  <a:latin typeface="Avenir Next LT Pro" panose="020B0504020202020204" pitchFamily="34" charset="0"/>
                </a:rPr>
                <a:t>-30 dB @ 101 GHz</a:t>
              </a:r>
              <a:endParaRPr lang="en-US" dirty="0">
                <a:latin typeface="Avenir Next LT Pro" panose="020B0504020202020204" pitchFamily="34" charset="0"/>
              </a:endParaRPr>
            </a:p>
          </p:txBody>
        </p:sp>
        <p:sp>
          <p:nvSpPr>
            <p:cNvPr id="10" name="Pfeil: nach oben 9">
              <a:extLst>
                <a:ext uri="{FF2B5EF4-FFF2-40B4-BE49-F238E27FC236}">
                  <a16:creationId xmlns:a16="http://schemas.microsoft.com/office/drawing/2014/main" id="{2709C425-E68B-B9B1-157E-7FC3A6FD2EA4}"/>
                </a:ext>
              </a:extLst>
            </p:cNvPr>
            <p:cNvSpPr/>
            <p:nvPr/>
          </p:nvSpPr>
          <p:spPr>
            <a:xfrm>
              <a:off x="3522009" y="2670709"/>
              <a:ext cx="274557" cy="307739"/>
            </a:xfrm>
            <a:prstGeom prst="upArrow">
              <a:avLst/>
            </a:prstGeom>
            <a:solidFill>
              <a:srgbClr val="E41A1C">
                <a:alpha val="16078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venir Next LT Pro" panose="020B0504020202020204" pitchFamily="34" charset="0"/>
              </a:endParaRPr>
            </a:p>
          </p:txBody>
        </p:sp>
        <p:sp>
          <p:nvSpPr>
            <p:cNvPr id="11" name="Pfeil: nach oben 10">
              <a:extLst>
                <a:ext uri="{FF2B5EF4-FFF2-40B4-BE49-F238E27FC236}">
                  <a16:creationId xmlns:a16="http://schemas.microsoft.com/office/drawing/2014/main" id="{B8460151-FA13-BA91-B344-44E7DC10D49D}"/>
                </a:ext>
              </a:extLst>
            </p:cNvPr>
            <p:cNvSpPr/>
            <p:nvPr/>
          </p:nvSpPr>
          <p:spPr>
            <a:xfrm>
              <a:off x="3024798" y="2862042"/>
              <a:ext cx="274557" cy="391035"/>
            </a:xfrm>
            <a:prstGeom prst="upArrow">
              <a:avLst/>
            </a:prstGeom>
            <a:solidFill>
              <a:srgbClr val="E41A1C">
                <a:alpha val="16078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venir Next LT Pro" panose="020B0504020202020204" pitchFamily="34" charset="0"/>
              </a:endParaRPr>
            </a:p>
          </p:txBody>
        </p:sp>
        <p:sp>
          <p:nvSpPr>
            <p:cNvPr id="12" name="Pfeil: nach oben 11">
              <a:extLst>
                <a:ext uri="{FF2B5EF4-FFF2-40B4-BE49-F238E27FC236}">
                  <a16:creationId xmlns:a16="http://schemas.microsoft.com/office/drawing/2014/main" id="{5A7C24E6-E11B-5870-E5E4-01C42C9F8048}"/>
                </a:ext>
              </a:extLst>
            </p:cNvPr>
            <p:cNvSpPr/>
            <p:nvPr/>
          </p:nvSpPr>
          <p:spPr>
            <a:xfrm>
              <a:off x="2694598" y="3162286"/>
              <a:ext cx="274557" cy="391040"/>
            </a:xfrm>
            <a:prstGeom prst="upArrow">
              <a:avLst/>
            </a:prstGeom>
            <a:solidFill>
              <a:srgbClr val="E41A1C">
                <a:alpha val="16078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venir Next LT Pro" panose="020B0504020202020204" pitchFamily="34" charset="0"/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7A294CC2-49FA-17F6-0A6B-6EC462DA6F32}"/>
                </a:ext>
              </a:extLst>
            </p:cNvPr>
            <p:cNvSpPr txBox="1"/>
            <p:nvPr/>
          </p:nvSpPr>
          <p:spPr>
            <a:xfrm>
              <a:off x="6063578" y="2870819"/>
              <a:ext cx="30495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u="sng" dirty="0">
                  <a:latin typeface="Avenir Next LT Pro" panose="020B0504020202020204" pitchFamily="34" charset="0"/>
                </a:rPr>
                <a:t>448 </a:t>
              </a:r>
              <a:r>
                <a:rPr lang="de-DE" u="sng" dirty="0" err="1">
                  <a:latin typeface="Avenir Next LT Pro" panose="020B0504020202020204" pitchFamily="34" charset="0"/>
                </a:rPr>
                <a:t>Gbps</a:t>
              </a:r>
              <a:endParaRPr lang="en-US" u="sng" dirty="0">
                <a:latin typeface="Avenir Next LT Pro" panose="020B0504020202020204" pitchFamily="34" charset="0"/>
              </a:endParaRPr>
            </a:p>
            <a:p>
              <a:r>
                <a:rPr lang="en-US" dirty="0">
                  <a:latin typeface="Avenir Next LT Pro" panose="020B0504020202020204" pitchFamily="34" charset="0"/>
                </a:rPr>
                <a:t>224 GBd </a:t>
              </a:r>
              <a:r>
                <a:rPr lang="en-US" dirty="0">
                  <a:solidFill>
                    <a:srgbClr val="FF0000"/>
                  </a:solidFill>
                  <a:latin typeface="Avenir Next LT Pro" panose="020B0504020202020204" pitchFamily="34" charset="0"/>
                </a:rPr>
                <a:t>PAM 4</a:t>
              </a:r>
              <a:r>
                <a:rPr lang="en-US" dirty="0">
                  <a:latin typeface="Avenir Next LT Pro" panose="020B0504020202020204" pitchFamily="34" charset="0"/>
                </a:rPr>
                <a:t> = 112 GHz</a:t>
              </a:r>
            </a:p>
            <a:p>
              <a:r>
                <a:rPr lang="en-US" dirty="0">
                  <a:latin typeface="Avenir Next LT Pro" panose="020B0504020202020204" pitchFamily="34" charset="0"/>
                </a:rPr>
                <a:t>180 GBd </a:t>
              </a:r>
              <a:r>
                <a:rPr lang="en-US" dirty="0">
                  <a:solidFill>
                    <a:srgbClr val="377EB8"/>
                  </a:solidFill>
                  <a:latin typeface="Avenir Next LT Pro" panose="020B0504020202020204" pitchFamily="34" charset="0"/>
                </a:rPr>
                <a:t>PAM 6</a:t>
              </a:r>
              <a:r>
                <a:rPr lang="en-US" dirty="0">
                  <a:latin typeface="Avenir Next LT Pro" panose="020B0504020202020204" pitchFamily="34" charset="0"/>
                </a:rPr>
                <a:t> = 90 GHz</a:t>
              </a:r>
            </a:p>
            <a:p>
              <a:r>
                <a:rPr lang="en-US" dirty="0">
                  <a:latin typeface="Avenir Next LT Pro" panose="020B0504020202020204" pitchFamily="34" charset="0"/>
                </a:rPr>
                <a:t>150 GBd </a:t>
              </a:r>
              <a:r>
                <a:rPr lang="en-US" dirty="0">
                  <a:solidFill>
                    <a:srgbClr val="4DAF4A"/>
                  </a:solidFill>
                  <a:latin typeface="Avenir Next LT Pro" panose="020B0504020202020204" pitchFamily="34" charset="0"/>
                </a:rPr>
                <a:t>PAM 8</a:t>
              </a:r>
              <a:r>
                <a:rPr lang="en-US" dirty="0">
                  <a:latin typeface="Avenir Next LT Pro" panose="020B0504020202020204" pitchFamily="34" charset="0"/>
                </a:rPr>
                <a:t> = 75 GHz</a:t>
              </a:r>
            </a:p>
          </p:txBody>
        </p:sp>
        <p:sp>
          <p:nvSpPr>
            <p:cNvPr id="14" name="Pfeil: nach oben 13">
              <a:extLst>
                <a:ext uri="{FF2B5EF4-FFF2-40B4-BE49-F238E27FC236}">
                  <a16:creationId xmlns:a16="http://schemas.microsoft.com/office/drawing/2014/main" id="{201E619C-6484-D755-B517-AB9BD3648BA0}"/>
                </a:ext>
              </a:extLst>
            </p:cNvPr>
            <p:cNvSpPr/>
            <p:nvPr/>
          </p:nvSpPr>
          <p:spPr>
            <a:xfrm>
              <a:off x="8555197" y="2674508"/>
              <a:ext cx="274557" cy="440221"/>
            </a:xfrm>
            <a:prstGeom prst="upArrow">
              <a:avLst/>
            </a:prstGeom>
            <a:solidFill>
              <a:srgbClr val="4DAF4A">
                <a:alpha val="16078"/>
              </a:srgbClr>
            </a:solidFill>
            <a:ln>
              <a:solidFill>
                <a:srgbClr val="4DAF4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75</a:t>
              </a:r>
              <a:endParaRPr lang="en-US" sz="1200" dirty="0">
                <a:solidFill>
                  <a:schemeClr val="tx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15" name="Pfeil: nach oben 14">
              <a:extLst>
                <a:ext uri="{FF2B5EF4-FFF2-40B4-BE49-F238E27FC236}">
                  <a16:creationId xmlns:a16="http://schemas.microsoft.com/office/drawing/2014/main" id="{8E41AC9E-7FB1-8D0A-2BEA-456DA78BFF69}"/>
                </a:ext>
              </a:extLst>
            </p:cNvPr>
            <p:cNvSpPr/>
            <p:nvPr/>
          </p:nvSpPr>
          <p:spPr>
            <a:xfrm>
              <a:off x="9125966" y="3024153"/>
              <a:ext cx="274557" cy="653892"/>
            </a:xfrm>
            <a:prstGeom prst="upArrow">
              <a:avLst/>
            </a:prstGeom>
            <a:solidFill>
              <a:srgbClr val="377EB8">
                <a:alpha val="16078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90</a:t>
              </a:r>
              <a:endParaRPr lang="en-US" sz="1200" dirty="0">
                <a:solidFill>
                  <a:schemeClr val="tx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16" name="Pfeil: nach oben 15">
              <a:extLst>
                <a:ext uri="{FF2B5EF4-FFF2-40B4-BE49-F238E27FC236}">
                  <a16:creationId xmlns:a16="http://schemas.microsoft.com/office/drawing/2014/main" id="{5DC9C681-C727-76E3-D2CE-9CE7F1035B5B}"/>
                </a:ext>
              </a:extLst>
            </p:cNvPr>
            <p:cNvSpPr/>
            <p:nvPr/>
          </p:nvSpPr>
          <p:spPr>
            <a:xfrm>
              <a:off x="9732691" y="3288656"/>
              <a:ext cx="274557" cy="810881"/>
            </a:xfrm>
            <a:prstGeom prst="upArrow">
              <a:avLst/>
            </a:prstGeom>
            <a:solidFill>
              <a:srgbClr val="E41A1C">
                <a:alpha val="16078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112</a:t>
              </a:r>
              <a:endParaRPr lang="en-US" sz="1200" dirty="0">
                <a:solidFill>
                  <a:schemeClr val="tx1"/>
                </a:solidFill>
                <a:latin typeface="Avenir Next LT Pro" panose="020B0504020202020204" pitchFamily="34" charset="0"/>
              </a:endParaRPr>
            </a:p>
          </p:txBody>
        </p: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190E687B-6368-D3CD-F965-E33DAC1A5792}"/>
                </a:ext>
              </a:extLst>
            </p:cNvPr>
            <p:cNvCxnSpPr>
              <a:cxnSpLocks/>
            </p:cNvCxnSpPr>
            <p:nvPr/>
          </p:nvCxnSpPr>
          <p:spPr>
            <a:xfrm>
              <a:off x="1823575" y="2586446"/>
              <a:ext cx="1821325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9FB0C0A2-7BBA-FA6E-5C86-4FD84331CC5E}"/>
                </a:ext>
              </a:extLst>
            </p:cNvPr>
            <p:cNvCxnSpPr>
              <a:cxnSpLocks/>
            </p:cNvCxnSpPr>
            <p:nvPr/>
          </p:nvCxnSpPr>
          <p:spPr>
            <a:xfrm>
              <a:off x="1823575" y="2787122"/>
              <a:ext cx="132285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D2AE071A-3055-34E9-3045-57E991DD82E3}"/>
                </a:ext>
              </a:extLst>
            </p:cNvPr>
            <p:cNvCxnSpPr>
              <a:cxnSpLocks/>
            </p:cNvCxnSpPr>
            <p:nvPr/>
          </p:nvCxnSpPr>
          <p:spPr>
            <a:xfrm>
              <a:off x="1823575" y="2978455"/>
              <a:ext cx="99423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7" name="Freihand 16">
                <a:extLst>
                  <a:ext uri="{FF2B5EF4-FFF2-40B4-BE49-F238E27FC236}">
                    <a16:creationId xmlns:a16="http://schemas.microsoft.com/office/drawing/2014/main" id="{8F6383A0-D5A4-5370-BFD7-89E4804E2DF6}"/>
                  </a:ext>
                </a:extLst>
              </p14:cNvPr>
              <p14:cNvContentPartPr/>
              <p14:nvPr/>
            </p14:nvContentPartPr>
            <p14:xfrm>
              <a:off x="6016680" y="2577960"/>
              <a:ext cx="3921480" cy="708480"/>
            </p14:xfrm>
          </p:contentPart>
        </mc:Choice>
        <mc:Fallback>
          <p:pic>
            <p:nvPicPr>
              <p:cNvPr id="17" name="Freihand 16">
                <a:extLst>
                  <a:ext uri="{FF2B5EF4-FFF2-40B4-BE49-F238E27FC236}">
                    <a16:creationId xmlns:a16="http://schemas.microsoft.com/office/drawing/2014/main" id="{8F6383A0-D5A4-5370-BFD7-89E4804E2DF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07320" y="2568600"/>
                <a:ext cx="3940200" cy="72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0303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2">
      <a:majorFont>
        <a:latin typeface="LM Sans Quot 8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las_meetingvorlage_huawei" id="{77869803-C19B-4CC0-92F0-1E21D26EEC40}" vid="{DCE1F13C-E1D1-4DCC-A248-DC35C0C78F6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4B81716CEF0A459C9D05A78EFF08B4" ma:contentTypeVersion="3" ma:contentTypeDescription="Create a new document." ma:contentTypeScope="" ma:versionID="1035767878bef354aa137c902d8f1d3a">
  <xsd:schema xmlns:xsd="http://www.w3.org/2001/XMLSchema" xmlns:xs="http://www.w3.org/2001/XMLSchema" xmlns:p="http://schemas.microsoft.com/office/2006/metadata/properties" xmlns:ns3="19ee86b2-d216-4898-b251-c12ffab6acda" targetNamespace="http://schemas.microsoft.com/office/2006/metadata/properties" ma:root="true" ma:fieldsID="0c2fb50edd9bf30aea2c51587239a8cb" ns3:_="">
    <xsd:import namespace="19ee86b2-d216-4898-b251-c12ffab6acd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ee86b2-d216-4898-b251-c12ffab6ac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42C868-CC19-4971-A457-B02C916776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370F30-314C-4E5D-B58C-833911E05730}">
  <ds:schemaRefs>
    <ds:schemaRef ds:uri="19ee86b2-d216-4898-b251-c12ffab6ac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0CB2299-6830-4360-B1F7-B4C7C3C155FA}">
  <ds:schemaRefs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  <ds:schemaRef ds:uri="19ee86b2-d216-4898-b251-c12ffab6acda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silas_meetingvorlage</Template>
  <TotalTime>0</TotalTime>
  <Words>446</Words>
  <Application>Microsoft Office PowerPoint</Application>
  <PresentationFormat>Breitbild</PresentationFormat>
  <Paragraphs>156</Paragraphs>
  <Slides>12</Slides>
  <Notes>1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Avenir Next LT Pro</vt:lpstr>
      <vt:lpstr>Calibri</vt:lpstr>
      <vt:lpstr>Cambria Math</vt:lpstr>
      <vt:lpstr>Wingdings</vt:lpstr>
      <vt:lpstr>Office</vt:lpstr>
      <vt:lpstr>Experiment “Prep Talk”</vt:lpstr>
      <vt:lpstr>PowerPoint-Präsentation</vt:lpstr>
      <vt:lpstr>Modulator Characterization</vt:lpstr>
      <vt:lpstr>Setup for Modulator Characteristics Measurement </vt:lpstr>
      <vt:lpstr>Transfer Characteristics 3 / 3</vt:lpstr>
      <vt:lpstr>Bias Optimization (Example)</vt:lpstr>
      <vt:lpstr>Kiel University Equipment</vt:lpstr>
      <vt:lpstr>Setup for High-Speed Transmission</vt:lpstr>
      <vt:lpstr>PowerPoint-Präsentation</vt:lpstr>
      <vt:lpstr>DSP Structure (during experiment)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Silas Oettinghaus</dc:creator>
  <cp:lastModifiedBy>Silas Oettinghaus</cp:lastModifiedBy>
  <cp:revision>6</cp:revision>
  <dcterms:created xsi:type="dcterms:W3CDTF">2024-12-16T08:17:49Z</dcterms:created>
  <dcterms:modified xsi:type="dcterms:W3CDTF">2024-12-17T10:16:43Z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0x010100214B81716CEF0A459C9D05A78EFF08B4</vt:lpwstr>
  </property>
</Properties>
</file>